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96" r:id="rId3"/>
    <p:sldId id="286" r:id="rId4"/>
    <p:sldId id="290" r:id="rId5"/>
    <p:sldId id="287" r:id="rId6"/>
    <p:sldId id="291" r:id="rId7"/>
    <p:sldId id="292" r:id="rId8"/>
    <p:sldId id="297" r:id="rId9"/>
    <p:sldId id="293" r:id="rId10"/>
    <p:sldId id="294" r:id="rId11"/>
    <p:sldId id="295" r:id="rId12"/>
    <p:sldId id="28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общаться с новыми людьми</c:v>
                </c:pt>
                <c:pt idx="1">
                  <c:v>узнавать что-то новое</c:v>
                </c:pt>
                <c:pt idx="2">
                  <c:v>проводить исследование</c:v>
                </c:pt>
                <c:pt idx="3">
                  <c:v>участвовать в конкурсах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0.68</c:v>
                </c:pt>
                <c:pt idx="1">
                  <c:v>0.54</c:v>
                </c:pt>
                <c:pt idx="2">
                  <c:v>0.28000000000000003</c:v>
                </c:pt>
                <c:pt idx="3">
                  <c:v>0.28000000000000003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159552"/>
        <c:axId val="25199744"/>
      </c:barChart>
      <c:catAx>
        <c:axId val="251595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ru-RU"/>
          </a:p>
        </c:txPr>
        <c:crossAx val="25199744"/>
        <c:crosses val="autoZero"/>
        <c:auto val="1"/>
        <c:lblAlgn val="ctr"/>
        <c:lblOffset val="100"/>
        <c:noMultiLvlLbl val="0"/>
      </c:catAx>
      <c:valAx>
        <c:axId val="2519974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Bookman Old Style" panose="02050604050505020204" pitchFamily="18" charset="0"/>
              </a:defRPr>
            </a:pPr>
            <a:endParaRPr lang="ru-RU"/>
          </a:p>
        </c:txPr>
        <c:crossAx val="2515955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10.10.2017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10.10.2017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10.10.2017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10.10.2017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10.10.2017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10.10.2017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10.10.2017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10.10.2017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10.10.2017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10.10.2017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10.10.2017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10.10.2017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10.10.2017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A744C-FE01-496A-A041-ED93458D1002}" type="datetimeFigureOut">
              <a:rPr lang="ru-RU" smtClean="0"/>
              <a:pPr/>
              <a:t>10.10.2017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D4E80-607C-4832-AF51-75727074878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19872" y="548680"/>
            <a:ext cx="518457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4000" b="1" i="1" dirty="0" smtClean="0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  <a:cs typeface="Times New Roman" pitchFamily="18" charset="0"/>
              </a:rPr>
              <a:t>«АЛЛЕЯ ПАМЯТИ»</a:t>
            </a:r>
          </a:p>
          <a:p>
            <a:pPr algn="ctr">
              <a:spcBef>
                <a:spcPts val="0"/>
              </a:spcBef>
              <a:buNone/>
            </a:pPr>
            <a:endParaRPr lang="ru-RU" sz="1200" b="1" i="1" dirty="0" smtClean="0">
              <a:solidFill>
                <a:schemeClr val="accent6">
                  <a:lumMod val="75000"/>
                </a:schemeClr>
              </a:solidFill>
              <a:latin typeface="Bookman Old Style" panose="02050604050505020204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2800" b="1" i="1" dirty="0" smtClean="0">
                <a:latin typeface="Bookman Old Style" panose="02050604050505020204" pitchFamily="18" charset="0"/>
                <a:cs typeface="Times New Roman" pitchFamily="18" charset="0"/>
              </a:rPr>
              <a:t>Авторы: 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800" b="1" i="1" dirty="0" smtClean="0">
                <a:latin typeface="Bookman Old Style" panose="02050604050505020204" pitchFamily="18" charset="0"/>
                <a:cs typeface="Times New Roman" pitchFamily="18" charset="0"/>
              </a:rPr>
              <a:t>Школьное лесничество 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800" b="1" i="1" dirty="0" smtClean="0">
                <a:latin typeface="Bookman Old Style" panose="02050604050505020204" pitchFamily="18" charset="0"/>
                <a:cs typeface="Times New Roman" pitchFamily="18" charset="0"/>
              </a:rPr>
              <a:t>«БЕРЕНДЕИ»</a:t>
            </a:r>
            <a:endParaRPr lang="ru-RU" sz="2800" b="1" i="1" dirty="0" smtClean="0">
              <a:latin typeface="Bookman Old Style" panose="02050604050505020204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2800" b="1" i="1" dirty="0" smtClean="0">
                <a:latin typeface="Bookman Old Style" panose="02050604050505020204" pitchFamily="18" charset="0"/>
                <a:cs typeface="Times New Roman" pitchFamily="18" charset="0"/>
              </a:rPr>
              <a:t>МБОУ </a:t>
            </a:r>
            <a:r>
              <a:rPr lang="ru-RU" sz="2800" b="1" i="1" dirty="0" smtClean="0">
                <a:latin typeface="Bookman Old Style" panose="02050604050505020204" pitchFamily="18" charset="0"/>
                <a:cs typeface="Times New Roman" pitchFamily="18" charset="0"/>
              </a:rPr>
              <a:t>ГСШ № 3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800" b="1" i="1" dirty="0" err="1">
                <a:latin typeface="Bookman Old Style" panose="02050604050505020204" pitchFamily="18" charset="0"/>
                <a:cs typeface="Times New Roman" pitchFamily="18" charset="0"/>
              </a:rPr>
              <a:t>р</a:t>
            </a:r>
            <a:r>
              <a:rPr lang="ru-RU" sz="2800" b="1" i="1" dirty="0" err="1" smtClean="0">
                <a:latin typeface="Bookman Old Style" panose="02050604050505020204" pitchFamily="18" charset="0"/>
                <a:cs typeface="Times New Roman" pitchFamily="18" charset="0"/>
              </a:rPr>
              <a:t>.п</a:t>
            </a:r>
            <a:r>
              <a:rPr lang="ru-RU" sz="2800" b="1" i="1" dirty="0" smtClean="0">
                <a:latin typeface="Bookman Old Style" panose="02050604050505020204" pitchFamily="18" charset="0"/>
                <a:cs typeface="Times New Roman" pitchFamily="18" charset="0"/>
              </a:rPr>
              <a:t>. Городище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800" b="1" i="1" dirty="0" smtClean="0">
                <a:latin typeface="Bookman Old Style" panose="02050604050505020204" pitchFamily="18" charset="0"/>
                <a:cs typeface="Times New Roman" pitchFamily="18" charset="0"/>
              </a:rPr>
              <a:t>Волгоградской области</a:t>
            </a:r>
            <a:endParaRPr lang="ru-RU" sz="2800" b="1" i="1" dirty="0">
              <a:latin typeface="Bookman Old Style" panose="02050604050505020204" pitchFamily="18" charset="0"/>
              <a:cs typeface="Times New Roman" pitchFamily="18" charset="0"/>
            </a:endParaRPr>
          </a:p>
        </p:txBody>
      </p:sp>
      <p:pic>
        <p:nvPicPr>
          <p:cNvPr id="3" name="Picture 2" descr="F:\Фотографии и эмблемы\Эмблема НОУ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45224"/>
            <a:ext cx="1763688" cy="1412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 descr="C:\Users\Murzilka\Desktop\2017-2018 учебный год\Фото\Фото садам цвести\P70909-12401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265596"/>
            <a:ext cx="3658235" cy="205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01423" y="404664"/>
            <a:ext cx="6009979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Bookman Old Style" panose="02050604050505020204" pitchFamily="18" charset="0"/>
                <a:cs typeface="Times New Roman" pitchFamily="18" charset="0"/>
              </a:rPr>
              <a:t>Промежуточные результаты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Bookman Old Style" panose="02050604050505020204" pitchFamily="18" charset="0"/>
                <a:cs typeface="Times New Roman" pitchFamily="18" charset="0"/>
              </a:rPr>
              <a:t>реализации проекта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7" name="Picture 2" descr="F:\Фотографии и эмблемы\Эмблема НОУ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7" y="5788526"/>
            <a:ext cx="1453948" cy="1028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 descr="F:\6 мая на участке\DSCF3038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4" t="14464" r="6785" b="12857"/>
          <a:stretch/>
        </p:blipFill>
        <p:spPr bwMode="auto">
          <a:xfrm>
            <a:off x="395536" y="1376996"/>
            <a:ext cx="3600400" cy="29881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9" r="11885"/>
          <a:stretch/>
        </p:blipFill>
        <p:spPr>
          <a:xfrm>
            <a:off x="4606412" y="1358771"/>
            <a:ext cx="3950226" cy="3006333"/>
          </a:xfrm>
          <a:prstGeom prst="rect">
            <a:avLst/>
          </a:prstGeom>
        </p:spPr>
      </p:pic>
      <p:pic>
        <p:nvPicPr>
          <p:cNvPr id="6" name="Рисунок 5" descr="F:\ФОТОГРАФИИ С ФОТОАППАРАТА\День леса, открытый урок\DSCF1451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9" t="4261" r="11300" b="14425"/>
          <a:stretch/>
        </p:blipFill>
        <p:spPr bwMode="auto">
          <a:xfrm>
            <a:off x="2188421" y="4514739"/>
            <a:ext cx="1800200" cy="2030171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8" name="Рисунок 7" descr="C:\Users\Murzilka\Desktop\Фото\DSCF3632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412" y="4425654"/>
            <a:ext cx="3950226" cy="21192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6956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169162" y="404664"/>
            <a:ext cx="28745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Bookman Old Style" panose="02050604050505020204" pitchFamily="18" charset="0"/>
                <a:cs typeface="Times New Roman" pitchFamily="18" charset="0"/>
              </a:rPr>
              <a:t>Перспективы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7" name="Picture 2" descr="F:\Фотографии и эмблемы\Эмблема НОУ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7" y="5788526"/>
            <a:ext cx="1453948" cy="1028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 descr="C:\Users\Murzilka\Desktop\2016-2017 учебный год\ФОТО-2016\Лето-2016. Фото\DSCF322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023" y="1051858"/>
            <a:ext cx="3456384" cy="2737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6" descr="G:\Свободная папка\воскресенье\Лесничество\DSC_023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027338"/>
            <a:ext cx="3708513" cy="2761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 descr="C:\Users\Murzilka\Desktop\2015-2016 учебный год\Фото на сайт\субботник\IMG_2329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72" b="14719"/>
          <a:stretch/>
        </p:blipFill>
        <p:spPr bwMode="auto">
          <a:xfrm>
            <a:off x="2915816" y="3933055"/>
            <a:ext cx="4752528" cy="23697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1253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21140" y="404664"/>
            <a:ext cx="6048672" cy="2437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5400" b="1" i="1" dirty="0" smtClean="0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  <a:cs typeface="Times New Roman" pitchFamily="18" charset="0"/>
              </a:rPr>
              <a:t>СПАСИБО </a:t>
            </a:r>
          </a:p>
          <a:p>
            <a:pPr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5400" b="1" i="1" dirty="0" smtClean="0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  <a:cs typeface="Times New Roman" pitchFamily="18" charset="0"/>
              </a:rPr>
              <a:t>ЗА ВНИМАНИЕ!</a:t>
            </a:r>
            <a:endParaRPr lang="ru-RU" sz="5400" b="1" i="1" dirty="0">
              <a:latin typeface="Bookman Old Style" panose="02050604050505020204" pitchFamily="18" charset="0"/>
              <a:cs typeface="Times New Roman" pitchFamily="18" charset="0"/>
            </a:endParaRPr>
          </a:p>
        </p:txBody>
      </p:sp>
      <p:pic>
        <p:nvPicPr>
          <p:cNvPr id="3" name="Picture 2" descr="F:\Фотографии и эмблемы\Эмблема НОУ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42" y="5445224"/>
            <a:ext cx="1785905" cy="1412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C:\Users\Murzilka\Desktop\2016-2017 учебный год\ФОТО-2016\Лето-2016. Фото\DSCF322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211147"/>
            <a:ext cx="4104456" cy="29523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70358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23560" y="404664"/>
            <a:ext cx="70407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Bookman Old Style" panose="02050604050505020204" pitchFamily="18" charset="0"/>
                <a:cs typeface="Times New Roman" pitchFamily="18" charset="0"/>
              </a:rPr>
              <a:t>Школьное лесничество «Берендеи»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7" name="Picture 2" descr="F:\Фотографии и эмблемы\Эмблема НОУ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7" y="5788526"/>
            <a:ext cx="1453948" cy="1028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 descr="F:\6 мая на участке\DSCF3051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4" r="14954" b="20000"/>
          <a:stretch/>
        </p:blipFill>
        <p:spPr bwMode="auto">
          <a:xfrm>
            <a:off x="4743915" y="1182332"/>
            <a:ext cx="3677332" cy="26067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Murzilka\Desktop\субботник\IMG_2345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77" t="22088"/>
          <a:stretch/>
        </p:blipFill>
        <p:spPr bwMode="auto">
          <a:xfrm>
            <a:off x="611560" y="1182332"/>
            <a:ext cx="3096344" cy="26067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Z:\Фото с праздников\субботник 2015\IMG_20150425_100827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10" b="10663"/>
          <a:stretch/>
        </p:blipFill>
        <p:spPr bwMode="auto">
          <a:xfrm>
            <a:off x="2699793" y="3976224"/>
            <a:ext cx="4968552" cy="260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535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01052" y="260648"/>
            <a:ext cx="6994222" cy="12618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Bookman Old Style" panose="02050604050505020204" pitchFamily="18" charset="0"/>
                <a:cs typeface="Times New Roman" pitchFamily="18" charset="0"/>
              </a:rPr>
              <a:t>Социально-экологический проект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Bookman Old Style" panose="02050604050505020204" pitchFamily="18" charset="0"/>
                <a:cs typeface="Times New Roman" pitchFamily="18" charset="0"/>
              </a:rPr>
              <a:t>«Аллея Памяти»</a:t>
            </a:r>
            <a:r>
              <a:rPr lang="ru-RU" sz="2400" b="1" dirty="0" smtClean="0">
                <a:latin typeface="Bookman Old Style" panose="02050604050505020204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000" b="1" dirty="0" smtClean="0">
                <a:latin typeface="Bookman Old Style" panose="02050604050505020204" pitchFamily="18" charset="0"/>
                <a:cs typeface="Times New Roman" pitchFamily="18" charset="0"/>
              </a:rPr>
              <a:t>к 75-летию победы под Сталинградом</a:t>
            </a:r>
            <a:endParaRPr lang="ru-RU" sz="2000" dirty="0"/>
          </a:p>
        </p:txBody>
      </p:sp>
      <p:pic>
        <p:nvPicPr>
          <p:cNvPr id="5" name="Picture 2" descr="F:\Фотографии и эмблемы\Эмблема НОУ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7" y="5788526"/>
            <a:ext cx="1453948" cy="1028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67545" y="1522532"/>
            <a:ext cx="820891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      Сроки реализации – 2 года.                    Дан старт: весной 2016 года.</a:t>
            </a:r>
            <a:endParaRPr lang="ru-RU" b="1" dirty="0"/>
          </a:p>
          <a:p>
            <a:pPr algn="just"/>
            <a:r>
              <a:rPr lang="ru-RU" b="1" dirty="0" smtClean="0"/>
              <a:t>     Цель</a:t>
            </a:r>
            <a:r>
              <a:rPr lang="ru-RU" b="1" dirty="0"/>
              <a:t>: </a:t>
            </a:r>
            <a:r>
              <a:rPr lang="ru-RU" dirty="0"/>
              <a:t>формирование чувства патриотизма и экологической культуры у обучающихся </a:t>
            </a:r>
            <a:r>
              <a:rPr lang="ru-RU" dirty="0" smtClean="0"/>
              <a:t>МБОУ ГСШ № 3.</a:t>
            </a:r>
            <a:endParaRPr lang="ru-RU" dirty="0"/>
          </a:p>
          <a:p>
            <a:pPr algn="just"/>
            <a:r>
              <a:rPr lang="ru-RU" sz="2000" dirty="0" smtClean="0"/>
              <a:t>      </a:t>
            </a:r>
            <a:r>
              <a:rPr lang="ru-RU" sz="2000" b="1" dirty="0" smtClean="0"/>
              <a:t>Задачи: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1600" dirty="0" smtClean="0"/>
              <a:t>повышать </a:t>
            </a:r>
            <a:r>
              <a:rPr lang="ru-RU" sz="1600" dirty="0"/>
              <a:t>комплекс знаний, умений и навыков обучающихся в вопросах озеленения и ландшафтного </a:t>
            </a:r>
            <a:r>
              <a:rPr lang="ru-RU" sz="1600" dirty="0" smtClean="0"/>
              <a:t>дизайна;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1600" dirty="0" smtClean="0"/>
              <a:t>развивать </a:t>
            </a:r>
            <a:r>
              <a:rPr lang="ru-RU" sz="1600" dirty="0"/>
              <a:t>организаторские и лидерские способности </a:t>
            </a:r>
            <a:r>
              <a:rPr lang="ru-RU" sz="1600" dirty="0" smtClean="0"/>
              <a:t>обучающихся, детское </a:t>
            </a:r>
            <a:r>
              <a:rPr lang="ru-RU" sz="1600" dirty="0"/>
              <a:t>сотрудничество в сфере патриотического движения и охраны природы в рамках реализации международных, всероссийских и региональных проектов по линии школьного </a:t>
            </a:r>
            <a:r>
              <a:rPr lang="ru-RU" sz="1600" dirty="0" smtClean="0"/>
              <a:t>лесничества;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1600" dirty="0" smtClean="0"/>
              <a:t>повышать уровень экологической культуры у обучающихся учреждения;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1600" dirty="0" smtClean="0"/>
              <a:t>совершенствовать </a:t>
            </a:r>
            <a:r>
              <a:rPr lang="ru-RU" sz="1600" dirty="0"/>
              <a:t>навыки работы в </a:t>
            </a:r>
            <a:r>
              <a:rPr lang="ru-RU" sz="1600" dirty="0" smtClean="0"/>
              <a:t>группе;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1600" dirty="0" smtClean="0"/>
              <a:t>развивать </a:t>
            </a:r>
            <a:r>
              <a:rPr lang="ru-RU" sz="1600" dirty="0"/>
              <a:t>чувство гордости за свои достижения, чувство ответственности перед </a:t>
            </a:r>
            <a:r>
              <a:rPr lang="ru-RU" sz="1600" dirty="0" smtClean="0"/>
              <a:t>школьным </a:t>
            </a:r>
            <a:r>
              <a:rPr lang="ru-RU" sz="1600" dirty="0"/>
              <a:t>коллективом.</a:t>
            </a:r>
            <a:endParaRPr lang="ru-RU" sz="1600" dirty="0"/>
          </a:p>
        </p:txBody>
      </p:sp>
      <p:pic>
        <p:nvPicPr>
          <p:cNvPr id="7" name="Рисунок 6" descr="F:\Рисунки\102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1" t="37033" r="4050" b="15698"/>
          <a:stretch/>
        </p:blipFill>
        <p:spPr bwMode="auto">
          <a:xfrm>
            <a:off x="3347864" y="5036917"/>
            <a:ext cx="4763046" cy="150321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42842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6766" y="404664"/>
            <a:ext cx="38827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Bookman Old Style" panose="02050604050505020204" pitchFamily="18" charset="0"/>
                <a:cs typeface="Times New Roman" pitchFamily="18" charset="0"/>
              </a:rPr>
              <a:t>Партнеры проекта</a:t>
            </a:r>
            <a:endParaRPr lang="ru-RU" sz="2400" b="1" dirty="0" smtClean="0">
              <a:latin typeface="Bookman Old Style" panose="02050604050505020204" pitchFamily="18" charset="0"/>
              <a:cs typeface="Times New Roman" pitchFamily="18" charset="0"/>
            </a:endParaRPr>
          </a:p>
        </p:txBody>
      </p:sp>
      <p:pic>
        <p:nvPicPr>
          <p:cNvPr id="5" name="Picture 2" descr="F:\Фотографии и эмблемы\Эмблема НОУ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7" y="5788526"/>
            <a:ext cx="1453948" cy="1028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 descr="https://s10.stc.all.kpcdn.net/share/i/12/2316451/inx960x64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834" y="938044"/>
            <a:ext cx="1979022" cy="148284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787949" y="2571087"/>
            <a:ext cx="307449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/>
              <a:t>Комитет лесного хозяйства </a:t>
            </a:r>
          </a:p>
          <a:p>
            <a:pPr algn="ctr"/>
            <a:r>
              <a:rPr lang="ru-RU" b="1" dirty="0" smtClean="0"/>
              <a:t>Администрации </a:t>
            </a:r>
          </a:p>
          <a:p>
            <a:pPr algn="ctr"/>
            <a:r>
              <a:rPr lang="ru-RU" b="1" dirty="0" smtClean="0"/>
              <a:t>Волгоградской области</a:t>
            </a:r>
            <a:endParaRPr lang="ru-RU" b="1" dirty="0"/>
          </a:p>
        </p:txBody>
      </p:sp>
      <p:pic>
        <p:nvPicPr>
          <p:cNvPr id="8" name="Рисунок 7" descr="http://klh.volgograd.ru/upload/iblock/cc7/logo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424" y="938044"/>
            <a:ext cx="1782399" cy="14073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5463264" y="2464773"/>
            <a:ext cx="26391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ГКУ ВО</a:t>
            </a:r>
            <a:endParaRPr lang="ru-RU" b="1" dirty="0"/>
          </a:p>
          <a:p>
            <a:pPr algn="ctr"/>
            <a:r>
              <a:rPr lang="ru-RU" b="1" dirty="0" smtClean="0"/>
              <a:t>«Волгоградское  </a:t>
            </a:r>
            <a:endParaRPr lang="ru-RU" b="1" dirty="0"/>
          </a:p>
          <a:p>
            <a:pPr algn="ctr"/>
            <a:r>
              <a:rPr lang="ru-RU" b="1" dirty="0"/>
              <a:t>л</a:t>
            </a:r>
            <a:r>
              <a:rPr lang="ru-RU" b="1" dirty="0" smtClean="0"/>
              <a:t>есничество»</a:t>
            </a:r>
            <a:endParaRPr lang="ru-RU" b="1" dirty="0"/>
          </a:p>
        </p:txBody>
      </p:sp>
      <p:pic>
        <p:nvPicPr>
          <p:cNvPr id="10" name="Рисунок 9" descr="https://pp.userapi.com/c633924/v633924928/1be27/qYIcK-iMUzY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3592" y="3606899"/>
            <a:ext cx="2924714" cy="216979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5274022" y="5788525"/>
            <a:ext cx="22411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ТОС № 7 </a:t>
            </a:r>
          </a:p>
          <a:p>
            <a:pPr algn="ctr"/>
            <a:r>
              <a:rPr lang="ru-RU" b="1" dirty="0" err="1" smtClean="0"/>
              <a:t>р.п</a:t>
            </a:r>
            <a:r>
              <a:rPr lang="ru-RU" b="1" dirty="0" smtClean="0"/>
              <a:t>. Городище</a:t>
            </a:r>
            <a:endParaRPr lang="ru-RU" b="1" dirty="0"/>
          </a:p>
        </p:txBody>
      </p:sp>
      <p:pic>
        <p:nvPicPr>
          <p:cNvPr id="12" name="Рисунок 11" descr="C:\Users\Murzilka\Desktop\субботник\image (15).jpe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525783"/>
            <a:ext cx="2925159" cy="226274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Прямоугольник 10"/>
          <p:cNvSpPr/>
          <p:nvPr/>
        </p:nvSpPr>
        <p:spPr>
          <a:xfrm>
            <a:off x="2370871" y="5790943"/>
            <a:ext cx="24520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/>
              <a:t>Волгофлора</a:t>
            </a:r>
            <a:endParaRPr lang="ru-RU" b="1" dirty="0"/>
          </a:p>
          <a:p>
            <a:pPr algn="ctr"/>
            <a:r>
              <a:rPr lang="ru-RU" b="1" dirty="0" err="1"/>
              <a:t>р.п</a:t>
            </a:r>
            <a:r>
              <a:rPr lang="ru-RU" b="1" dirty="0"/>
              <a:t>. Городище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04482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67744" y="504119"/>
            <a:ext cx="496802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Bookman Old Style" panose="02050604050505020204" pitchFamily="18" charset="0"/>
                <a:cs typeface="Times New Roman" pitchFamily="18" charset="0"/>
              </a:rPr>
              <a:t>Необходимые ресурсы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Bookman Old Style" panose="02050604050505020204" pitchFamily="18" charset="0"/>
                <a:cs typeface="Times New Roman" pitchFamily="18" charset="0"/>
              </a:rPr>
              <a:t>для реализации проекта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7" name="Picture 2" descr="F:\Фотографии и эмблемы\Эмблема НОУ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7" y="5788526"/>
            <a:ext cx="1453948" cy="1028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 descr="C:\Users\Murzilka\Desktop\2016-2017 учебный год\ФОТО-2016\Лето-2016. Фото\DSCF322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9626" y="1641376"/>
            <a:ext cx="2736829" cy="1931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Murzilka\Desktop\2016-2017 учебный год\ФОТО-2016\Лето-2016. Фото\DSCF323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8202" y="1665249"/>
            <a:ext cx="2717933" cy="1907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5" descr="G:\Свободная папка\воскресенье\Лесничество\DSC_015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418" y="3758480"/>
            <a:ext cx="3744416" cy="2575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C:\Users\Murzilka\Desktop\2015-2016 учебный год\Школьное лесничество Берендеи\Публикации и информация в СМИ о деятельности школьного лесничества\Газета Междуречье р.п. Городище от 30.04.2013 г.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3" t="10592" r="6657" b="16737"/>
          <a:stretch/>
        </p:blipFill>
        <p:spPr bwMode="auto">
          <a:xfrm>
            <a:off x="382595" y="1665249"/>
            <a:ext cx="2610659" cy="3275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381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97299" y="504119"/>
            <a:ext cx="33089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Bookman Old Style" panose="02050604050505020204" pitchFamily="18" charset="0"/>
                <a:cs typeface="Times New Roman" pitchFamily="18" charset="0"/>
              </a:rPr>
              <a:t>Этапы  проекта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7" name="Picture 2" descr="F:\Фотографии и эмблемы\Эмблема НОУ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7" y="5788526"/>
            <a:ext cx="1453948" cy="1028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 descr="C:\Users\Murzilka\Desktop\2015-2016 учебный год\Фото на сайт\субботник\image.jpe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01300"/>
            <a:ext cx="3600400" cy="26597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Z:\Фото с праздников\субботник 2015\IMG_20150425_140642_802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823"/>
          <a:stretch/>
        </p:blipFill>
        <p:spPr bwMode="auto">
          <a:xfrm>
            <a:off x="2843808" y="4149080"/>
            <a:ext cx="5400600" cy="215373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Murzilka\Desktop\субботник\IMG_2345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77" t="22088"/>
          <a:stretch/>
        </p:blipFill>
        <p:spPr bwMode="auto">
          <a:xfrm>
            <a:off x="4860032" y="1212442"/>
            <a:ext cx="3384376" cy="264860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54245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95455" y="495620"/>
            <a:ext cx="33089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Bookman Old Style" panose="02050604050505020204" pitchFamily="18" charset="0"/>
                <a:cs typeface="Times New Roman" pitchFamily="18" charset="0"/>
              </a:rPr>
              <a:t>Этапы  проекта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7" name="Picture 2" descr="F:\Фотографии и эмблемы\Эмблема НОУ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7" y="5788526"/>
            <a:ext cx="1453948" cy="1028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 descr="F:\Рисунки\106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0" b="2298"/>
          <a:stretch/>
        </p:blipFill>
        <p:spPr bwMode="auto">
          <a:xfrm>
            <a:off x="2116618" y="4726706"/>
            <a:ext cx="3672408" cy="179863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F:\Рисунки\10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47" y="1096272"/>
            <a:ext cx="2629755" cy="3493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F:\6 мая на участке\DSCF3051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4" r="14954" b="20000"/>
          <a:stretch/>
        </p:blipFill>
        <p:spPr bwMode="auto">
          <a:xfrm>
            <a:off x="5940152" y="1096272"/>
            <a:ext cx="2808312" cy="27647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F:\Рисунки\103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1" t="3628" r="2956" b="5328"/>
          <a:stretch/>
        </p:blipFill>
        <p:spPr bwMode="auto">
          <a:xfrm>
            <a:off x="3275856" y="1096271"/>
            <a:ext cx="2533030" cy="34937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C:\Users\Murzilka\Desktop\2015-2016 учебный год\Фото на сайт\субботник\image (6).jpe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6768" y="4094739"/>
            <a:ext cx="2751695" cy="23762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229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36062" y="495620"/>
            <a:ext cx="52277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Bookman Old Style" panose="02050604050505020204" pitchFamily="18" charset="0"/>
                <a:cs typeface="Times New Roman" pitchFamily="18" charset="0"/>
              </a:rPr>
              <a:t>Результаты мониторинга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7" name="Picture 2" descr="F:\Фотографии и эмблемы\Эмблема НОУ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7" y="5788526"/>
            <a:ext cx="1453948" cy="1028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60951" y="1124744"/>
            <a:ext cx="76328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В ходе проведения экологических акций мне больше всего нравится:</a:t>
            </a:r>
            <a:endParaRPr lang="ru-RU" dirty="0"/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1900334513"/>
              </p:ext>
            </p:extLst>
          </p:nvPr>
        </p:nvGraphicFramePr>
        <p:xfrm>
          <a:off x="960952" y="1691005"/>
          <a:ext cx="7211448" cy="3682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92049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504118"/>
            <a:ext cx="7989688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Bookman Old Style" panose="02050604050505020204" pitchFamily="18" charset="0"/>
                <a:cs typeface="Times New Roman" pitchFamily="18" charset="0"/>
              </a:rPr>
              <a:t>День экологии в рамках встречи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Bookman Old Style" panose="02050604050505020204" pitchFamily="18" charset="0"/>
                <a:cs typeface="Times New Roman" pitchFamily="18" charset="0"/>
              </a:rPr>
              <a:t>с иностранной делегацией 29 сентября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7" name="Picture 2" descr="F:\Фотографии и эмблемы\Эмблема НОУ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7" y="5788526"/>
            <a:ext cx="1453948" cy="1028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C:\Users\Murzilka\Desktop\2017-2018 учебный год\Фото\фото Интеркультура-2017\IMG_4114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28" b="15384"/>
          <a:stretch/>
        </p:blipFill>
        <p:spPr bwMode="auto">
          <a:xfrm>
            <a:off x="3563888" y="4609017"/>
            <a:ext cx="4680520" cy="18555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Murzilka\Desktop\2017-2018 учебный год\Фото\фото Интеркультура-2017\IMG_413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0807"/>
            <a:ext cx="3800475" cy="2664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Murzilka\Desktop\2017-2018 учебный год\Фото\фото Интеркультура-2017\IMG_423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8868" y="1700808"/>
            <a:ext cx="4212380" cy="26642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9084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D26900"/>
      </a:hlink>
      <a:folHlink>
        <a:srgbClr val="FBD5B5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205</Words>
  <Application>Microsoft Office PowerPoint</Application>
  <PresentationFormat>Экран (4:3)</PresentationFormat>
  <Paragraphs>44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Murzilka</cp:lastModifiedBy>
  <cp:revision>21</cp:revision>
  <dcterms:created xsi:type="dcterms:W3CDTF">2013-08-23T08:38:35Z</dcterms:created>
  <dcterms:modified xsi:type="dcterms:W3CDTF">2017-10-10T18:16:17Z</dcterms:modified>
</cp:coreProperties>
</file>