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6" r:id="rId3"/>
    <p:sldId id="286" r:id="rId4"/>
    <p:sldId id="290" r:id="rId5"/>
    <p:sldId id="287" r:id="rId6"/>
    <p:sldId id="291" r:id="rId7"/>
    <p:sldId id="292" r:id="rId8"/>
    <p:sldId id="297" r:id="rId9"/>
    <p:sldId id="293" r:id="rId10"/>
    <p:sldId id="294" r:id="rId11"/>
    <p:sldId id="295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общаться с новыми людьми</c:v>
                </c:pt>
                <c:pt idx="1">
                  <c:v>узнавать что-то новое</c:v>
                </c:pt>
                <c:pt idx="2">
                  <c:v>проводить исследование</c:v>
                </c:pt>
                <c:pt idx="3">
                  <c:v>участвовать в конкурсах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0.54</c:v>
                </c:pt>
                <c:pt idx="2">
                  <c:v>0.28000000000000003</c:v>
                </c:pt>
                <c:pt idx="3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59552"/>
        <c:axId val="25199744"/>
      </c:barChart>
      <c:catAx>
        <c:axId val="2515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5199744"/>
        <c:crosses val="autoZero"/>
        <c:auto val="1"/>
        <c:lblAlgn val="ctr"/>
        <c:lblOffset val="100"/>
        <c:noMultiLvlLbl val="0"/>
      </c:catAx>
      <c:valAx>
        <c:axId val="25199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Bookman Old Style" panose="02050604050505020204" pitchFamily="18" charset="0"/>
              </a:defRPr>
            </a:pPr>
            <a:endParaRPr lang="ru-RU"/>
          </a:p>
        </c:txPr>
        <c:crossAx val="25159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548680"/>
            <a:ext cx="51845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«АЛЛЕЯ ПАМЯТИ»</a:t>
            </a:r>
          </a:p>
          <a:p>
            <a:pPr algn="ctr"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Авторы: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Школьное лесничество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«БЕРЕНДЕИ»</a:t>
            </a:r>
            <a:endParaRPr lang="ru-RU" sz="28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МБОУ </a:t>
            </a: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ГСШ № 3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err="1">
                <a:latin typeface="Bookman Old Style" panose="02050604050505020204" pitchFamily="18" charset="0"/>
                <a:cs typeface="Times New Roman" pitchFamily="18" charset="0"/>
              </a:rPr>
              <a:t>р</a:t>
            </a:r>
            <a:r>
              <a:rPr lang="ru-RU" sz="2800" b="1" i="1" dirty="0" err="1" smtClean="0">
                <a:latin typeface="Bookman Old Style" panose="02050604050505020204" pitchFamily="18" charset="0"/>
                <a:cs typeface="Times New Roman" pitchFamily="18" charset="0"/>
              </a:rPr>
              <a:t>.п</a:t>
            </a: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. Городище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Волгоградской области</a:t>
            </a:r>
            <a:endParaRPr lang="ru-RU" sz="2800" b="1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3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1763688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Users\Murzilka\Desktop\2017-2018 учебный год\Фото\Фото садам цвести\P70909-124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65596"/>
            <a:ext cx="365823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1423" y="404664"/>
            <a:ext cx="60099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Промежуточные результаты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реализации проекта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" y="5788526"/>
            <a:ext cx="1453948" cy="1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F:\6 мая на участке\DSCF30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14464" r="6785" b="12857"/>
          <a:stretch/>
        </p:blipFill>
        <p:spPr bwMode="auto">
          <a:xfrm>
            <a:off x="395536" y="1376996"/>
            <a:ext cx="3600400" cy="298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11885"/>
          <a:stretch/>
        </p:blipFill>
        <p:spPr>
          <a:xfrm>
            <a:off x="4606412" y="1358771"/>
            <a:ext cx="3950226" cy="3006333"/>
          </a:xfrm>
          <a:prstGeom prst="rect">
            <a:avLst/>
          </a:prstGeom>
        </p:spPr>
      </p:pic>
      <p:pic>
        <p:nvPicPr>
          <p:cNvPr id="6" name="Рисунок 5" descr="F:\ФОТОГРАФИИ С ФОТОАППАРАТА\День леса, открытый урок\DSCF145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4261" r="11300" b="14425"/>
          <a:stretch/>
        </p:blipFill>
        <p:spPr bwMode="auto">
          <a:xfrm>
            <a:off x="2188421" y="4514739"/>
            <a:ext cx="1800200" cy="203017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Рисунок 7" descr="C:\Users\Murzilka\Desktop\Фото\DSCF36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12" y="4425654"/>
            <a:ext cx="3950226" cy="2119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9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9162" y="404664"/>
            <a:ext cx="2874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Перспективы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" y="5788526"/>
            <a:ext cx="1453948" cy="1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Users\Murzilka\Desktop\2016-2017 учебный год\ФОТО-2016\Лето-2016. Фото\DSCF32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3" y="1051858"/>
            <a:ext cx="3456384" cy="273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6" descr="G:\Свободная папка\воскресенье\Лесничество\DSC_0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27338"/>
            <a:ext cx="3708513" cy="276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Murzilka\Desktop\2015-2016 учебный год\Фото на сайт\субботник\IMG_232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 b="14719"/>
          <a:stretch/>
        </p:blipFill>
        <p:spPr bwMode="auto">
          <a:xfrm>
            <a:off x="2915816" y="3933055"/>
            <a:ext cx="4752528" cy="2369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25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1140" y="404664"/>
            <a:ext cx="6048672" cy="2437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СПАСИБО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ЗА ВНИМАНИЕ!</a:t>
            </a:r>
            <a:endParaRPr lang="ru-RU" sz="5400" b="1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3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2" y="5445224"/>
            <a:ext cx="1785905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Murzilka\Desktop\2016-2017 учебный год\ФОТО-2016\Лето-2016. Фото\DSCF32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1147"/>
            <a:ext cx="410445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3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3560" y="404664"/>
            <a:ext cx="7040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Школьное лесничество «Берендеи»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" y="5788526"/>
            <a:ext cx="1453948" cy="1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F:\6 мая на участке\DSCF3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r="14954" b="20000"/>
          <a:stretch/>
        </p:blipFill>
        <p:spPr bwMode="auto">
          <a:xfrm>
            <a:off x="4743915" y="1182332"/>
            <a:ext cx="3677332" cy="2606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Murzilka\Desktop\субботник\IMG_234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22088"/>
          <a:stretch/>
        </p:blipFill>
        <p:spPr bwMode="auto">
          <a:xfrm>
            <a:off x="611560" y="1182332"/>
            <a:ext cx="3096344" cy="2606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Z:\Фото с праздников\субботник 2015\IMG_20150425_10082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0" b="10663"/>
          <a:stretch/>
        </p:blipFill>
        <p:spPr bwMode="auto">
          <a:xfrm>
            <a:off x="2699793" y="3976224"/>
            <a:ext cx="4968552" cy="260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3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1052" y="260648"/>
            <a:ext cx="699422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Социально-экологический проект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«Аллея Памяти»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к 75-летию победы под Сталинградом</a:t>
            </a:r>
            <a:endParaRPr lang="ru-RU" sz="2000" dirty="0"/>
          </a:p>
        </p:txBody>
      </p:sp>
      <p:pic>
        <p:nvPicPr>
          <p:cNvPr id="5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" y="5788526"/>
            <a:ext cx="1453948" cy="1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5" y="1522532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Сроки реализации – 2 года.                    Дан старт: весной 2016 года.</a:t>
            </a:r>
            <a:endParaRPr lang="ru-RU" b="1" dirty="0"/>
          </a:p>
          <a:p>
            <a:pPr algn="just"/>
            <a:r>
              <a:rPr lang="ru-RU" b="1" dirty="0" smtClean="0"/>
              <a:t>     Цель</a:t>
            </a:r>
            <a:r>
              <a:rPr lang="ru-RU" b="1" dirty="0"/>
              <a:t>: </a:t>
            </a:r>
            <a:r>
              <a:rPr lang="ru-RU" dirty="0"/>
              <a:t>формирование чувства патриотизма и экологической культуры у обучающихся </a:t>
            </a:r>
            <a:r>
              <a:rPr lang="ru-RU" dirty="0" smtClean="0"/>
              <a:t>МБОУ ГСШ № 3.</a:t>
            </a:r>
            <a:endParaRPr lang="ru-RU" dirty="0"/>
          </a:p>
          <a:p>
            <a:pPr algn="just"/>
            <a:r>
              <a:rPr lang="ru-RU" sz="2000" dirty="0" smtClean="0"/>
              <a:t>      </a:t>
            </a:r>
            <a:r>
              <a:rPr lang="ru-RU" sz="2000" b="1" dirty="0" smtClean="0"/>
              <a:t>Задачи: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повышать </a:t>
            </a:r>
            <a:r>
              <a:rPr lang="ru-RU" sz="1600" dirty="0"/>
              <a:t>комплекс знаний, умений и навыков обучающихся в вопросах озеленения и ландшафтного </a:t>
            </a:r>
            <a:r>
              <a:rPr lang="ru-RU" sz="1600" dirty="0" smtClean="0"/>
              <a:t>дизайна;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развивать </a:t>
            </a:r>
            <a:r>
              <a:rPr lang="ru-RU" sz="1600" dirty="0"/>
              <a:t>организаторские и лидерские способности </a:t>
            </a:r>
            <a:r>
              <a:rPr lang="ru-RU" sz="1600" dirty="0" smtClean="0"/>
              <a:t>обучающихся, детское </a:t>
            </a:r>
            <a:r>
              <a:rPr lang="ru-RU" sz="1600" dirty="0"/>
              <a:t>сотрудничество в сфере патриотического движения и охраны природы в рамках реализации международных, всероссийских и региональных проектов по линии школьного </a:t>
            </a:r>
            <a:r>
              <a:rPr lang="ru-RU" sz="1600" dirty="0" smtClean="0"/>
              <a:t>лесничества;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повышать уровень экологической культуры у обучающихся учреждения;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совершенствовать </a:t>
            </a:r>
            <a:r>
              <a:rPr lang="ru-RU" sz="1600" dirty="0"/>
              <a:t>навыки работы в </a:t>
            </a:r>
            <a:r>
              <a:rPr lang="ru-RU" sz="1600" dirty="0" smtClean="0"/>
              <a:t>группе;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развивать </a:t>
            </a:r>
            <a:r>
              <a:rPr lang="ru-RU" sz="1600" dirty="0"/>
              <a:t>чувство гордости за свои достижения, чувство ответственности перед </a:t>
            </a:r>
            <a:r>
              <a:rPr lang="ru-RU" sz="1600" dirty="0" smtClean="0"/>
              <a:t>школьным </a:t>
            </a:r>
            <a:r>
              <a:rPr lang="ru-RU" sz="1600" dirty="0"/>
              <a:t>коллективом.</a:t>
            </a:r>
            <a:endParaRPr lang="ru-RU" sz="1600" dirty="0"/>
          </a:p>
        </p:txBody>
      </p:sp>
      <p:pic>
        <p:nvPicPr>
          <p:cNvPr id="7" name="Рисунок 6" descr="F:\Рисунки\1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37033" r="4050" b="15698"/>
          <a:stretch/>
        </p:blipFill>
        <p:spPr bwMode="auto">
          <a:xfrm>
            <a:off x="3347864" y="5036917"/>
            <a:ext cx="4763046" cy="1503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2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6766" y="404664"/>
            <a:ext cx="3882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Партнеры проекта</a:t>
            </a:r>
            <a:endParaRPr lang="ru-RU" sz="2400" b="1" dirty="0" smtClean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5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" y="5788526"/>
            <a:ext cx="1453948" cy="1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s://s10.stc.all.kpcdn.net/share/i/12/2316451/inx960x6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34" y="938044"/>
            <a:ext cx="1979022" cy="14828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87949" y="2571087"/>
            <a:ext cx="3074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Комитет лесного хозяйства </a:t>
            </a:r>
          </a:p>
          <a:p>
            <a:pPr algn="ctr"/>
            <a:r>
              <a:rPr lang="ru-RU" b="1" dirty="0" smtClean="0"/>
              <a:t>Администрации </a:t>
            </a:r>
          </a:p>
          <a:p>
            <a:pPr algn="ctr"/>
            <a:r>
              <a:rPr lang="ru-RU" b="1" dirty="0" smtClean="0"/>
              <a:t>Волгоградской области</a:t>
            </a:r>
            <a:endParaRPr lang="ru-RU" b="1" dirty="0"/>
          </a:p>
        </p:txBody>
      </p:sp>
      <p:pic>
        <p:nvPicPr>
          <p:cNvPr id="8" name="Рисунок 7" descr="http://klh.volgograd.ru/upload/iblock/cc7/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24" y="938044"/>
            <a:ext cx="1782399" cy="14073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463264" y="2464773"/>
            <a:ext cx="2639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ГКУ ВО</a:t>
            </a:r>
            <a:endParaRPr lang="ru-RU" b="1" dirty="0"/>
          </a:p>
          <a:p>
            <a:pPr algn="ctr"/>
            <a:r>
              <a:rPr lang="ru-RU" b="1" dirty="0" smtClean="0"/>
              <a:t>«Волгоградское  </a:t>
            </a:r>
            <a:endParaRPr lang="ru-RU" b="1" dirty="0"/>
          </a:p>
          <a:p>
            <a:pPr algn="ctr"/>
            <a:r>
              <a:rPr lang="ru-RU" b="1" dirty="0"/>
              <a:t>л</a:t>
            </a:r>
            <a:r>
              <a:rPr lang="ru-RU" b="1" dirty="0" smtClean="0"/>
              <a:t>есничество»</a:t>
            </a:r>
            <a:endParaRPr lang="ru-RU" b="1" dirty="0"/>
          </a:p>
        </p:txBody>
      </p:sp>
      <p:pic>
        <p:nvPicPr>
          <p:cNvPr id="10" name="Рисунок 9" descr="https://pp.userapi.com/c633924/v633924928/1be27/qYIcK-iMUz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92" y="3606899"/>
            <a:ext cx="2924714" cy="21697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274022" y="5788525"/>
            <a:ext cx="2241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ТОС № 7 </a:t>
            </a:r>
          </a:p>
          <a:p>
            <a:pPr algn="ctr"/>
            <a:r>
              <a:rPr lang="ru-RU" b="1" dirty="0" err="1" smtClean="0"/>
              <a:t>р.п</a:t>
            </a:r>
            <a:r>
              <a:rPr lang="ru-RU" b="1" dirty="0" smtClean="0"/>
              <a:t>. Городище</a:t>
            </a:r>
            <a:endParaRPr lang="ru-RU" b="1" dirty="0"/>
          </a:p>
        </p:txBody>
      </p:sp>
      <p:pic>
        <p:nvPicPr>
          <p:cNvPr id="12" name="Рисунок 11" descr="C:\Users\Murzilka\Desktop\субботник\image (15)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25783"/>
            <a:ext cx="2925159" cy="2262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370871" y="5790943"/>
            <a:ext cx="2452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Волгофлора</a:t>
            </a:r>
            <a:endParaRPr lang="ru-RU" b="1" dirty="0"/>
          </a:p>
          <a:p>
            <a:pPr algn="ctr"/>
            <a:r>
              <a:rPr lang="ru-RU" b="1" dirty="0" err="1"/>
              <a:t>р.п</a:t>
            </a:r>
            <a:r>
              <a:rPr lang="ru-RU" b="1" dirty="0"/>
              <a:t>. Городище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48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504119"/>
            <a:ext cx="49680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Необходимые ресурсы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для реализации проекта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" y="5788526"/>
            <a:ext cx="1453948" cy="1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Murzilka\Desktop\2016-2017 учебный год\ФОТО-2016\Лето-2016. Фото\DSCF32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26" y="1641376"/>
            <a:ext cx="2736829" cy="19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Murzilka\Desktop\2016-2017 учебный год\ФОТО-2016\Лето-2016. Фото\DSCF32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02" y="1665249"/>
            <a:ext cx="2717933" cy="190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5" descr="G:\Свободная папка\воскресенье\Лесничество\DSC_0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18" y="3758480"/>
            <a:ext cx="3744416" cy="257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Murzilka\Desktop\2015-2016 учебный год\Школьное лесничество Берендеи\Публикации и информация в СМИ о деятельности школьного лесничества\Газета Междуречье р.п. Городище от 30.04.2013 г.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10592" r="6657" b="16737"/>
          <a:stretch/>
        </p:blipFill>
        <p:spPr bwMode="auto">
          <a:xfrm>
            <a:off x="382595" y="1665249"/>
            <a:ext cx="2610659" cy="327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7299" y="504119"/>
            <a:ext cx="3308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Этапы  проекта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" y="5788526"/>
            <a:ext cx="1453948" cy="1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Users\Murzilka\Desktop\2015-2016 учебный год\Фото на сайт\субботник\imag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1300"/>
            <a:ext cx="3600400" cy="265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Z:\Фото с праздников\субботник 2015\IMG_20150425_140642_8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3"/>
          <a:stretch/>
        </p:blipFill>
        <p:spPr bwMode="auto">
          <a:xfrm>
            <a:off x="2843808" y="4149080"/>
            <a:ext cx="5400600" cy="215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urzilka\Desktop\субботник\IMG_234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22088"/>
          <a:stretch/>
        </p:blipFill>
        <p:spPr bwMode="auto">
          <a:xfrm>
            <a:off x="4860032" y="1212442"/>
            <a:ext cx="3384376" cy="2648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42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5455" y="495620"/>
            <a:ext cx="3308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Этапы  проекта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" y="5788526"/>
            <a:ext cx="1453948" cy="1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F:\Рисунки\1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b="2298"/>
          <a:stretch/>
        </p:blipFill>
        <p:spPr bwMode="auto">
          <a:xfrm>
            <a:off x="2116618" y="4726706"/>
            <a:ext cx="3672408" cy="1798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Рисунки\1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7" y="1096272"/>
            <a:ext cx="2629755" cy="349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6 мая на участке\DSCF305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r="14954" b="20000"/>
          <a:stretch/>
        </p:blipFill>
        <p:spPr bwMode="auto">
          <a:xfrm>
            <a:off x="5940152" y="1096272"/>
            <a:ext cx="2808312" cy="2764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F:\Рисунки\10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3628" r="2956" b="5328"/>
          <a:stretch/>
        </p:blipFill>
        <p:spPr bwMode="auto">
          <a:xfrm>
            <a:off x="3275856" y="1096271"/>
            <a:ext cx="2533030" cy="3493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Murzilka\Desktop\2015-2016 учебный год\Фото на сайт\субботник\image (6)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68" y="4094739"/>
            <a:ext cx="2751695" cy="2376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2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6062" y="495620"/>
            <a:ext cx="5227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Результаты мониторинга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" y="5788526"/>
            <a:ext cx="1453948" cy="1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0951" y="112474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ходе проведения экологических акций мне больше всего нравится: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00334513"/>
              </p:ext>
            </p:extLst>
          </p:nvPr>
        </p:nvGraphicFramePr>
        <p:xfrm>
          <a:off x="960952" y="1691005"/>
          <a:ext cx="7211448" cy="368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20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04118"/>
            <a:ext cx="79896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День экологии в рамках встречи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с иностранной делегацией 29 сентября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F:\Фотографии и эмблемы\Эмблема Н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" y="5788526"/>
            <a:ext cx="1453948" cy="1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Murzilka\Desktop\2017-2018 учебный год\Фото\фото Интеркультура-2017\IMG_41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b="15384"/>
          <a:stretch/>
        </p:blipFill>
        <p:spPr bwMode="auto">
          <a:xfrm>
            <a:off x="3563888" y="4609017"/>
            <a:ext cx="4680520" cy="185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Murzilka\Desktop\2017-2018 учебный год\Фото\фото Интеркультура-2017\IMG_41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7"/>
            <a:ext cx="380047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Murzilka\Desktop\2017-2018 учебный год\Фото\фото Интеркультура-2017\IMG_42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68" y="1700808"/>
            <a:ext cx="421238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0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205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Murzilka</cp:lastModifiedBy>
  <cp:revision>21</cp:revision>
  <dcterms:created xsi:type="dcterms:W3CDTF">2013-08-23T08:38:35Z</dcterms:created>
  <dcterms:modified xsi:type="dcterms:W3CDTF">2017-10-10T18:16:17Z</dcterms:modified>
</cp:coreProperties>
</file>