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9" r:id="rId3"/>
    <p:sldId id="302" r:id="rId4"/>
    <p:sldId id="308" r:id="rId5"/>
    <p:sldId id="309" r:id="rId6"/>
    <p:sldId id="310" r:id="rId7"/>
    <p:sldId id="311" r:id="rId8"/>
    <p:sldId id="257" r:id="rId9"/>
    <p:sldId id="258" r:id="rId10"/>
    <p:sldId id="259" r:id="rId11"/>
    <p:sldId id="260" r:id="rId12"/>
    <p:sldId id="261" r:id="rId13"/>
    <p:sldId id="289" r:id="rId14"/>
    <p:sldId id="287" r:id="rId15"/>
    <p:sldId id="270" r:id="rId16"/>
    <p:sldId id="297" r:id="rId17"/>
    <p:sldId id="296" r:id="rId18"/>
    <p:sldId id="275" r:id="rId19"/>
    <p:sldId id="276" r:id="rId20"/>
    <p:sldId id="277" r:id="rId21"/>
    <p:sldId id="294" r:id="rId22"/>
    <p:sldId id="293" r:id="rId23"/>
    <p:sldId id="284" r:id="rId24"/>
    <p:sldId id="304" r:id="rId25"/>
    <p:sldId id="285" r:id="rId26"/>
    <p:sldId id="306" r:id="rId27"/>
    <p:sldId id="30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42938"/>
            <a:ext cx="7815263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432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3490911" y="559617"/>
            <a:ext cx="4971222" cy="5830264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- участие в проведении “Недели безопасности”;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 - участие в проведении профилактических операций “Внимание – дети!”;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- ознакомление обучающихся с аналитическими данными о дорожно-транспортных происшествиях (далее – ДТП), в </a:t>
            </a:r>
            <a:r>
              <a:rPr lang="ru-RU" sz="1900" dirty="0" smtClean="0">
                <a:latin typeface="Times New Roman" pitchFamily="18" charset="0"/>
                <a:ea typeface="Calibri"/>
                <a:cs typeface="Times New Roman" pitchFamily="18" charset="0"/>
              </a:rPr>
              <a:t>том числе </a:t>
            </a: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с участием детей;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- проведение бесед с обучающимися-нарушителями ПДД;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- ведение журнала проведения инструктажей по безопасности дорожного движения (далее - БДД) перед </a:t>
            </a:r>
            <a:r>
              <a:rPr lang="ru-RU" sz="1900" dirty="0" smtClean="0">
                <a:latin typeface="Times New Roman" pitchFamily="18" charset="0"/>
                <a:ea typeface="Calibri"/>
                <a:cs typeface="Times New Roman" pitchFamily="18" charset="0"/>
              </a:rPr>
              <a:t>выходами </a:t>
            </a: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с детьми в общественные места;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900" dirty="0">
                <a:latin typeface="Times New Roman" pitchFamily="18" charset="0"/>
                <a:ea typeface="Calibri"/>
                <a:cs typeface="Times New Roman" pitchFamily="18" charset="0"/>
              </a:rPr>
              <a:t>- работа отряда юных инспекторов движения (далее - ЮИД).</a:t>
            </a:r>
          </a:p>
          <a:p>
            <a:endParaRPr lang="ru-RU" sz="1800" dirty="0"/>
          </a:p>
        </p:txBody>
      </p:sp>
      <p:pic>
        <p:nvPicPr>
          <p:cNvPr id="7170" name="Picture 2" descr="http://www.dou11zeya.ru/sites/default/files/pdd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318">
            <a:off x="41284" y="1170772"/>
            <a:ext cx="2933981" cy="244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6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3480587" y="651679"/>
            <a:ext cx="4869387" cy="570979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 3. Информационное и материально-техническое обеспечение:</a:t>
            </a:r>
            <a:endParaRPr lang="ru-RU" sz="2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- программы, справочная и методическая литература: библиотека у каждого учителя, преподавателя ОБЖ;</a:t>
            </a:r>
            <a:endParaRPr lang="ru-RU" sz="2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 - размещение в учреждении стенда по БДД, схемы безопасного подхода к школе, уголков по БДД; </a:t>
            </a:r>
            <a:endParaRPr lang="ru-RU" sz="2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- наличие индивидуальных схем у обучающихся начальной школы (в дневниках); </a:t>
            </a:r>
            <a:endParaRPr lang="ru-RU" sz="2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- инструктаж педагогов, классных руководителей на методических объединениях, совещаниях классных руководителей, педагогических советах;</a:t>
            </a:r>
            <a:endParaRPr lang="ru-RU" sz="2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- создание фонда видео- и  киноматериалов, компьютерных разработок.</a:t>
            </a:r>
            <a:endParaRPr lang="ru-RU" sz="2100" dirty="0">
              <a:ea typeface="Calibri"/>
              <a:cs typeface="Times New Roman"/>
            </a:endParaRPr>
          </a:p>
          <a:p>
            <a:endParaRPr lang="ru-RU" sz="1800" dirty="0"/>
          </a:p>
        </p:txBody>
      </p:sp>
      <p:pic>
        <p:nvPicPr>
          <p:cNvPr id="8194" name="Picture 2" descr="https://ds03.infourok.ru/uploads/ex/0f00/000097b7-ea048f27/hello_html_311b7e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920">
            <a:off x="663052" y="1245230"/>
            <a:ext cx="2036607" cy="305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37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4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. Работа с 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родителями (законными представителями):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 - обсуждение вопросов БДД на родительских собраниях;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- проведение бесед с родителями по сообщениям о ДТП, карточкам учета нарушений ПДД. </a:t>
            </a:r>
            <a:endParaRPr lang="ru-RU" sz="1400" dirty="0">
              <a:ea typeface="Calibri"/>
              <a:cs typeface="Times New Roman"/>
            </a:endParaRPr>
          </a:p>
          <a:p>
            <a:endParaRPr lang="ru-RU" sz="1800" dirty="0"/>
          </a:p>
        </p:txBody>
      </p:sp>
      <p:pic>
        <p:nvPicPr>
          <p:cNvPr id="9218" name="Picture 2" descr="https://mdoudc22.files.wordpress.com/2013/10/d0bfd0b5d180d0b5d185d0bed0b4d0b8-d183d0bbd0b8d186d183-d0bdd0b0-d0b7d0b5d0bbd0b5d0bdd18bd0b9-d186d0b2d0b5d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883">
            <a:off x="649177" y="1143263"/>
            <a:ext cx="2240978" cy="31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96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039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463"/>
            <a:ext cx="97551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176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380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672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81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/>
              <a:t> </a:t>
            </a:r>
            <a:r>
              <a:rPr lang="ru-RU" dirty="0" smtClean="0"/>
              <a:t>   Игра </a:t>
            </a:r>
            <a:br>
              <a:rPr lang="ru-RU" dirty="0" smtClean="0"/>
            </a:br>
            <a:r>
              <a:rPr lang="ru-RU" dirty="0" smtClean="0"/>
              <a:t>«Мы – пешеходы!»</a:t>
            </a:r>
            <a:endParaRPr lang="ru-RU" dirty="0"/>
          </a:p>
        </p:txBody>
      </p:sp>
      <p:pic>
        <p:nvPicPr>
          <p:cNvPr id="12290" name="Picture 2" descr="D:\посвящение в пешеходы\IMG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3183634" y="1578675"/>
            <a:ext cx="5463855" cy="43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72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            отряда ЮИД</a:t>
            </a:r>
            <a:endParaRPr lang="ru-RU" dirty="0"/>
          </a:p>
        </p:txBody>
      </p:sp>
      <p:pic>
        <p:nvPicPr>
          <p:cNvPr id="13314" name="Picture 2" descr="D:\Районный светофор\DSC_0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3079953" y="1978783"/>
            <a:ext cx="5589321" cy="39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42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 правила помни,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Внимательным будь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станет тогда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Безопасен твой путь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u3j.org/pics/576187bccb4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22643" b="14394"/>
          <a:stretch/>
        </p:blipFill>
        <p:spPr bwMode="auto">
          <a:xfrm rot="916311">
            <a:off x="397044" y="1179633"/>
            <a:ext cx="2394846" cy="25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028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Агитбригада отряда ЮИД</a:t>
            </a:r>
            <a:endParaRPr lang="ru-RU" dirty="0"/>
          </a:p>
        </p:txBody>
      </p:sp>
      <p:pic>
        <p:nvPicPr>
          <p:cNvPr id="14338" name="Picture 2" descr="D:\Районный светофор\DSC_04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2979200" y="1965214"/>
            <a:ext cx="5663868" cy="414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7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-1012774" y="2439969"/>
            <a:ext cx="5073968" cy="246837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Лагерь «Солнечный» - изучаем правила дорожного движения</a:t>
            </a:r>
            <a:endParaRPr lang="ru-RU" sz="3600" dirty="0"/>
          </a:p>
        </p:txBody>
      </p:sp>
      <p:pic>
        <p:nvPicPr>
          <p:cNvPr id="11266" name="Picture 2" descr="D:\модная безопасность СОШ №3\_DSC2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3037701" y="1979618"/>
            <a:ext cx="5645231" cy="42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3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Встреча с инспектором </a:t>
            </a:r>
            <a:br>
              <a:rPr lang="ru-RU" dirty="0" smtClean="0"/>
            </a:br>
            <a:r>
              <a:rPr lang="ru-RU" dirty="0" smtClean="0"/>
              <a:t>ГИБДД </a:t>
            </a:r>
            <a:endParaRPr lang="ru-RU" dirty="0"/>
          </a:p>
        </p:txBody>
      </p:sp>
      <p:pic>
        <p:nvPicPr>
          <p:cNvPr id="10242" name="Picture 2" descr="D:\модная безопасность СОШ №3\_DSC2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3008128" y="1997002"/>
            <a:ext cx="5654167" cy="418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55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Информационный стенд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3"/>
          <a:stretch/>
        </p:blipFill>
        <p:spPr>
          <a:xfrm rot="861687">
            <a:off x="3075389" y="1676714"/>
            <a:ext cx="5544019" cy="4486403"/>
          </a:xfrm>
        </p:spPr>
      </p:pic>
    </p:spTree>
    <p:extLst>
      <p:ext uri="{BB962C8B-B14F-4D97-AF65-F5344CB8AC3E}">
        <p14:creationId xmlns:p14="http://schemas.microsoft.com/office/powerpoint/2010/main" val="2090177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2"/>
          <a:stretch/>
        </p:blipFill>
        <p:spPr>
          <a:xfrm rot="886714">
            <a:off x="3068768" y="1778236"/>
            <a:ext cx="5553296" cy="4352564"/>
          </a:xfrm>
        </p:spPr>
      </p:pic>
      <p:sp>
        <p:nvSpPr>
          <p:cNvPr id="2" name="Прямоугольник 1"/>
          <p:cNvSpPr/>
          <p:nvPr/>
        </p:nvSpPr>
        <p:spPr>
          <a:xfrm rot="17181162">
            <a:off x="-216670" y="282012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/>
              <a:t>Уголок безопасности дорожного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056452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Уголок безопасности дорожного движения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9298" b="12110"/>
          <a:stretch/>
        </p:blipFill>
        <p:spPr>
          <a:xfrm rot="907704">
            <a:off x="3266339" y="1878631"/>
            <a:ext cx="5195237" cy="3927887"/>
          </a:xfrm>
        </p:spPr>
      </p:pic>
    </p:spTree>
    <p:extLst>
      <p:ext uri="{BB962C8B-B14F-4D97-AF65-F5344CB8AC3E}">
        <p14:creationId xmlns:p14="http://schemas.microsoft.com/office/powerpoint/2010/main" val="488360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Учебная литература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5"/>
          <a:stretch/>
        </p:blipFill>
        <p:spPr>
          <a:xfrm rot="926829">
            <a:off x="3090620" y="1789369"/>
            <a:ext cx="5534311" cy="4307521"/>
          </a:xfrm>
        </p:spPr>
      </p:pic>
    </p:spTree>
    <p:extLst>
      <p:ext uri="{BB962C8B-B14F-4D97-AF65-F5344CB8AC3E}">
        <p14:creationId xmlns:p14="http://schemas.microsoft.com/office/powerpoint/2010/main" val="667792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4"/>
          <a:stretch/>
        </p:blipFill>
        <p:spPr>
          <a:xfrm rot="922933">
            <a:off x="3023495" y="1777281"/>
            <a:ext cx="5583997" cy="4307977"/>
          </a:xfrm>
        </p:spPr>
      </p:pic>
      <p:sp>
        <p:nvSpPr>
          <p:cNvPr id="2" name="Прямоугольник 1"/>
          <p:cNvSpPr/>
          <p:nvPr/>
        </p:nvSpPr>
        <p:spPr>
          <a:xfrm rot="17274378">
            <a:off x="-7842" y="1882280"/>
            <a:ext cx="31583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/>
              <a:t>Учебная </a:t>
            </a:r>
            <a:endParaRPr lang="ru-RU" sz="4400" dirty="0" smtClean="0"/>
          </a:p>
          <a:p>
            <a:r>
              <a:rPr lang="ru-RU" sz="4400" dirty="0" smtClean="0"/>
              <a:t>литература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919877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Нормативная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2963264" y="518603"/>
            <a:ext cx="5557039" cy="5977042"/>
          </a:xfrm>
        </p:spPr>
        <p:txBody>
          <a:bodyPr>
            <a:noAutofit/>
          </a:bodyPr>
          <a:lstStyle/>
          <a:p>
            <a:pPr algn="ctr"/>
            <a:r>
              <a:rPr lang="ru-RU" sz="1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уровень:</a:t>
            </a:r>
            <a:endParaRPr lang="ru-RU" sz="1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России от 29.12.2012 № 273-ФЗ «Об образовании в Российской Федерации»;</a:t>
            </a:r>
          </a:p>
          <a:p>
            <a:pPr lvl="0" algn="just"/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движения;</a:t>
            </a:r>
          </a:p>
          <a:p>
            <a:pPr lvl="0" algn="just"/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и медицинской промышленности Российской Федерации от 20.08.1996 № 325 «Об утверждении состава и рекомендаций по применению аптечки первой помощи (автомобильной)»;</a:t>
            </a:r>
          </a:p>
          <a:p>
            <a:pPr lvl="0" algn="just"/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Российской Федерации от 10 декабря 1995 г. № 196-ФЗ «О безопасности дорожного движения», </a:t>
            </a:r>
          </a:p>
          <a:p>
            <a:pPr lvl="0" algn="just"/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Российской Федерации от 17 декабря 2013 г. № 1177 «Об утверждении правил организованной перевозки группы детей автобусами»,</a:t>
            </a:r>
          </a:p>
          <a:p>
            <a:pPr lvl="0" algn="just"/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транспорта России от 15.01.2014 № 7 «Об утверждении Правил обеспечения безопасности перевозок пассажиров и грузов автомобильным транспортом и городским наземным электрическим транспортом 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и…», </a:t>
            </a:r>
          </a:p>
          <a:p>
            <a:pPr lvl="0" algn="just"/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России от 29.07.2014 № 08-988 «О направлении методических рекомендаций»;</a:t>
            </a:r>
          </a:p>
          <a:p>
            <a:pPr lvl="0" algn="just"/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Департамента государственной политики в сфере общего образования Министерства образования и науки Российской Федерации от 14.12.2015 № 08-2355 «О внесении изменений в примерные основные образовательные программы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heaclub.ru/images/heaclub/2016/04/1465880598_86510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742">
            <a:off x="318778" y="377129"/>
            <a:ext cx="2408186" cy="20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51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Нормативная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2963264" y="518603"/>
            <a:ext cx="5557039" cy="597704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уровень:</a:t>
            </a:r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Волгоградской области от 16 декабря 2013 г. № 733-п «Об утверждении Государственной целевой программы Волгоградской области «Повышение безопасности дорожного движения в Волгоградской области на 2014 - 2016 годы»;</a:t>
            </a:r>
          </a:p>
          <a:p>
            <a:pPr lvl="0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Комитета образования и науки Волгоградской области от 11.11.2016 № И-11/15635 и другие.</a:t>
            </a:r>
          </a:p>
        </p:txBody>
      </p:sp>
      <p:pic>
        <p:nvPicPr>
          <p:cNvPr id="2050" name="Picture 2" descr="http://heaclub.ru/images/heaclub/2016/04/1465880598_86510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742">
            <a:off x="318778" y="377129"/>
            <a:ext cx="2408186" cy="20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Нормативная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2963264" y="518603"/>
            <a:ext cx="5557039" cy="5977042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effectLst/>
              </a:rPr>
              <a:t>локальный уровень:</a:t>
            </a:r>
            <a:endParaRPr lang="ru-RU" sz="2000" dirty="0">
              <a:effectLst/>
            </a:endParaRPr>
          </a:p>
          <a:p>
            <a:pPr lvl="0"/>
            <a:r>
              <a:rPr lang="ru-RU" sz="2000" dirty="0">
                <a:effectLst/>
              </a:rPr>
              <a:t>устав учреждения;</a:t>
            </a:r>
          </a:p>
          <a:p>
            <a:pPr lvl="0"/>
            <a:r>
              <a:rPr lang="ru-RU" sz="2000" dirty="0">
                <a:effectLst/>
              </a:rPr>
              <a:t>Положение об организации перевозок обучающихся </a:t>
            </a:r>
            <a:r>
              <a:rPr lang="ru-RU" sz="2000" dirty="0" smtClean="0">
                <a:effectLst/>
              </a:rPr>
              <a:t> учреждения школьным </a:t>
            </a:r>
            <a:r>
              <a:rPr lang="ru-RU" sz="2000" dirty="0">
                <a:effectLst/>
              </a:rPr>
              <a:t>автобусом;</a:t>
            </a:r>
          </a:p>
          <a:p>
            <a:pPr lvl="0"/>
            <a:r>
              <a:rPr lang="ru-RU" sz="2000" dirty="0">
                <a:effectLst/>
              </a:rPr>
              <a:t>Дополнения и изменения в Основную образовательную программу начального общего образования </a:t>
            </a:r>
            <a:r>
              <a:rPr lang="ru-RU" sz="2000" dirty="0" smtClean="0">
                <a:effectLst/>
              </a:rPr>
              <a:t>учреждения;</a:t>
            </a:r>
            <a:endParaRPr lang="ru-RU" sz="2000" dirty="0">
              <a:effectLst/>
            </a:endParaRPr>
          </a:p>
          <a:p>
            <a:pPr lvl="0"/>
            <a:r>
              <a:rPr lang="ru-RU" sz="2000" dirty="0">
                <a:effectLst/>
              </a:rPr>
              <a:t>Паспорт дорожной безопасности учреждения;</a:t>
            </a:r>
          </a:p>
          <a:p>
            <a:pPr lvl="0"/>
            <a:r>
              <a:rPr lang="ru-RU" sz="2000" dirty="0">
                <a:effectLst/>
              </a:rPr>
              <a:t>Паспорт безопасности транспортного средства, используемого для перевозки детей (автобуса) и другие.</a:t>
            </a:r>
          </a:p>
        </p:txBody>
      </p:sp>
      <p:pic>
        <p:nvPicPr>
          <p:cNvPr id="2050" name="Picture 2" descr="http://heaclub.ru/images/heaclub/2016/04/1465880598_86510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742">
            <a:off x="318778" y="377129"/>
            <a:ext cx="2408186" cy="20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36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068">
            <a:off x="3820675" y="731677"/>
            <a:ext cx="3877602" cy="5323720"/>
          </a:xfrm>
        </p:spPr>
      </p:pic>
      <p:pic>
        <p:nvPicPr>
          <p:cNvPr id="11266" name="Picture 2" descr="http://shola.my1.ru/_bd/0/s80797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922">
            <a:off x="592412" y="1294776"/>
            <a:ext cx="2256185" cy="33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25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169">
            <a:off x="3734977" y="805219"/>
            <a:ext cx="3942389" cy="5412669"/>
          </a:xfrm>
        </p:spPr>
      </p:pic>
      <p:pic>
        <p:nvPicPr>
          <p:cNvPr id="10242" name="Picture 2" descr="http://maservice.ru/img/news_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082">
            <a:off x="365951" y="544343"/>
            <a:ext cx="2850155" cy="20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194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Система мер по профилактике детского дорожно-транспортного травматизма  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00000">
            <a:off x="3637553" y="516377"/>
            <a:ext cx="4658735" cy="50776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1. Учебный процесс: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 - проведение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занятий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и бесед с обучающимися в рамках программы по ОБЖ;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 - изучение ПДД по другим программам и интегрированным курсам;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 - проведение учебных экскурсий; 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- показ учебных видеофильмов, кинофрагментов, использование учебных компьютерных программ; 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- включение темы “Дорога и мы” в планирование уроков изобразительного искусства, трудового обучения и т.д. </a:t>
            </a:r>
            <a:endParaRPr lang="ru-RU" sz="1200" dirty="0">
              <a:ea typeface="Calibri"/>
              <a:cs typeface="Times New Roman"/>
            </a:endParaRPr>
          </a:p>
          <a:p>
            <a:endParaRPr lang="ru-RU" sz="1600" dirty="0"/>
          </a:p>
        </p:txBody>
      </p:sp>
      <p:pic>
        <p:nvPicPr>
          <p:cNvPr id="3074" name="Picture 2" descr="http://shkolabuduschego.ru/wp-content/uploads/2016/05/6292431385736fba0e3f019.32545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885">
            <a:off x="2810709" y="4701799"/>
            <a:ext cx="2255110" cy="15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17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2. Внеурочная деятельность: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- проведение тематических классных часов;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проведение “минуток” по БДД;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организация игр, соревнований;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беседы инспекторов ГИБДД с обучающимися, в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том числе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в рамках проведения Дня (Недели) правовых знаний;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- участие в мероприятиях по ПДД, проводимых в районе, городе;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- организация праздников по ПДД; </a:t>
            </a:r>
          </a:p>
          <a:p>
            <a:endParaRPr lang="ru-RU" sz="1800" dirty="0"/>
          </a:p>
        </p:txBody>
      </p:sp>
      <p:pic>
        <p:nvPicPr>
          <p:cNvPr id="6146" name="Picture 2" descr="http://detskiisad175.caduk.ru/images/bezopasnost-nadoro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466">
            <a:off x="538063" y="1362039"/>
            <a:ext cx="2258307" cy="26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89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TM01859865[[fn=Порядок]]</Template>
  <TotalTime>262</TotalTime>
  <Words>644</Words>
  <Application>Microsoft Office PowerPoint</Application>
  <PresentationFormat>Экран (4:3)</PresentationFormat>
  <Paragraphs>65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Kilter</vt:lpstr>
      <vt:lpstr>Презентация PowerPoint</vt:lpstr>
      <vt:lpstr>Презентация PowerPoint</vt:lpstr>
      <vt:lpstr>Нормативная база</vt:lpstr>
      <vt:lpstr>Нормативная база</vt:lpstr>
      <vt:lpstr>Нормативная база</vt:lpstr>
      <vt:lpstr>Презентация PowerPoint</vt:lpstr>
      <vt:lpstr>Презентация PowerPoint</vt:lpstr>
      <vt:lpstr>Система мер по профилактике детского дорожно-транспортного травматизма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Игра  «Мы – пешеходы!»</vt:lpstr>
      <vt:lpstr>Работа             отряда ЮИД</vt:lpstr>
      <vt:lpstr>Агитбригада отряда ЮИД</vt:lpstr>
      <vt:lpstr>Лагерь «Солнечный» - изучаем правила дорожного движения</vt:lpstr>
      <vt:lpstr>Встреча с инспектором  ГИБДД </vt:lpstr>
      <vt:lpstr>Информационный стенд</vt:lpstr>
      <vt:lpstr>Презентация PowerPoint</vt:lpstr>
      <vt:lpstr>Уголок безопасности дорожного движения</vt:lpstr>
      <vt:lpstr>Учебная 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школы  по профилактике детского дорожно – транспортного травматизма</dc:title>
  <dc:creator>User</dc:creator>
  <cp:lastModifiedBy>Murzilka</cp:lastModifiedBy>
  <cp:revision>20</cp:revision>
  <dcterms:created xsi:type="dcterms:W3CDTF">2016-11-21T18:02:33Z</dcterms:created>
  <dcterms:modified xsi:type="dcterms:W3CDTF">2016-11-23T15:50:42Z</dcterms:modified>
</cp:coreProperties>
</file>