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409" r:id="rId2"/>
    <p:sldId id="465" r:id="rId3"/>
    <p:sldId id="459" r:id="rId4"/>
    <p:sldId id="460" r:id="rId5"/>
    <p:sldId id="457" r:id="rId6"/>
    <p:sldId id="458" r:id="rId7"/>
    <p:sldId id="456" r:id="rId8"/>
    <p:sldId id="443" r:id="rId9"/>
    <p:sldId id="469" r:id="rId10"/>
    <p:sldId id="470" r:id="rId11"/>
    <p:sldId id="471" r:id="rId12"/>
    <p:sldId id="472" r:id="rId13"/>
    <p:sldId id="473" r:id="rId14"/>
    <p:sldId id="474" r:id="rId15"/>
    <p:sldId id="476" r:id="rId16"/>
    <p:sldId id="477" r:id="rId17"/>
    <p:sldId id="478" r:id="rId18"/>
    <p:sldId id="479" r:id="rId19"/>
    <p:sldId id="480" r:id="rId20"/>
    <p:sldId id="481" r:id="rId21"/>
    <p:sldId id="482" r:id="rId22"/>
    <p:sldId id="483" r:id="rId23"/>
    <p:sldId id="484" r:id="rId24"/>
    <p:sldId id="485" r:id="rId25"/>
    <p:sldId id="486" r:id="rId26"/>
    <p:sldId id="491" r:id="rId27"/>
    <p:sldId id="492" r:id="rId28"/>
    <p:sldId id="493" r:id="rId29"/>
    <p:sldId id="487" r:id="rId30"/>
    <p:sldId id="490" r:id="rId31"/>
    <p:sldId id="444" r:id="rId32"/>
    <p:sldId id="445" r:id="rId33"/>
    <p:sldId id="446" r:id="rId34"/>
    <p:sldId id="494" r:id="rId35"/>
    <p:sldId id="495" r:id="rId36"/>
    <p:sldId id="454" r:id="rId37"/>
    <p:sldId id="489" r:id="rId38"/>
    <p:sldId id="496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053" autoAdjust="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18801"/>
            <a:ext cx="8424935" cy="1323151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Оружие </a:t>
            </a: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Победы</a:t>
            </a: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»</a:t>
            </a:r>
            <a: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/>
            </a:r>
            <a:br>
              <a:rPr lang="ru-RU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</a:br>
            <a:endParaRPr lang="ru-RU" sz="4000" dirty="0"/>
          </a:p>
        </p:txBody>
      </p:sp>
      <p:pic>
        <p:nvPicPr>
          <p:cNvPr id="4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3265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Рисунок 1" descr="http://telegrafua.com/photos/bank_13868_404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88871"/>
            <a:ext cx="4536504" cy="3698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11960" y="494116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i="1" dirty="0"/>
              <a:t>И мы вдруг поняли, что это</a:t>
            </a:r>
            <a:endParaRPr lang="ru-RU" dirty="0"/>
          </a:p>
          <a:p>
            <a:pPr algn="r"/>
            <a:r>
              <a:rPr lang="ru-RU" b="1" i="1" dirty="0"/>
              <a:t>Во имя завтрашнего дня</a:t>
            </a:r>
            <a:endParaRPr lang="ru-RU" dirty="0"/>
          </a:p>
          <a:p>
            <a:pPr algn="r"/>
            <a:r>
              <a:rPr lang="ru-RU" b="1" i="1" dirty="0"/>
              <a:t>Железным обликом победа</a:t>
            </a:r>
            <a:endParaRPr lang="ru-RU" dirty="0"/>
          </a:p>
          <a:p>
            <a:pPr algn="r"/>
            <a:r>
              <a:rPr lang="ru-RU" b="1" i="1" dirty="0"/>
              <a:t>Из дыма встала и огня.</a:t>
            </a:r>
            <a:endParaRPr lang="ru-RU" dirty="0"/>
          </a:p>
          <a:p>
            <a:pPr algn="r"/>
            <a:r>
              <a:rPr lang="ru-RU" b="1" i="1" dirty="0"/>
              <a:t> </a:t>
            </a:r>
            <a:endParaRPr lang="ru-RU" dirty="0"/>
          </a:p>
          <a:p>
            <a:pPr algn="r"/>
            <a:r>
              <a:rPr lang="ru-RU" b="1" i="1" dirty="0"/>
              <a:t>Н. </a:t>
            </a:r>
            <a:r>
              <a:rPr lang="ru-RU" b="1" i="1" dirty="0" err="1"/>
              <a:t>Грибачев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43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899592" y="302323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Сталинградский тракторный завод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32" y="212248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http://im3-tub-ru.yandex.net/i?id=ecdf58075b591d1811ea7fac76ada1a1-28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237" y="4005064"/>
            <a:ext cx="3592125" cy="229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://im3-tub-ru.yandex.net/i?id=77c29e86cd87d861591a06e325f7e030-119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003" y="1245599"/>
            <a:ext cx="244059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im0-tub-ru.yandex.net/i?id=c09e5c098c3310185c280a5dc06eb00a-64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31" y="1245598"/>
            <a:ext cx="3563437" cy="21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http://im0-tub-ru.yandex.net/i?id=b079752bdf8ff68ac3b1a48a7890ed60-95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34" y="4010922"/>
            <a:ext cx="344198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24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634846" y="302323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Завод «Баррикады»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32" y="212248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im2-tub-ru.yandex.net/i?id=d588613000311711e4f0a64f26fbf3de-64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928" y="1196752"/>
            <a:ext cx="351531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m3-tub-ru.yandex.net/i?id=05040a8ff56751ec4d2a7b878bd0be9e-69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79" y="1196752"/>
            <a:ext cx="3232949" cy="212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m2-tub-ru.yandex.net/i?id=5c11beb817bba0a78d2ce4922a5db089-15-144&amp;n=2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7"/>
          <a:stretch/>
        </p:blipFill>
        <p:spPr bwMode="auto">
          <a:xfrm>
            <a:off x="783764" y="3798772"/>
            <a:ext cx="3140163" cy="235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m0-tub-ru.yandex.net/i?id=94ca40b0b68235252e02111b9c6681ed-52-144&amp;n=2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1"/>
          <a:stretch/>
        </p:blipFill>
        <p:spPr bwMode="auto">
          <a:xfrm>
            <a:off x="5052927" y="3879639"/>
            <a:ext cx="3536247" cy="219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78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634846" y="302323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Завод «Красный Октябрь»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32" y="212248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im1-tub-ru.yandex.net/i?id=b743b6ad0d20c5f4d1e1855721219119-77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76074"/>
            <a:ext cx="2673408" cy="177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im2-tub-ru.yandex.net/i?id=aad28257bb6c07fe4114b45cccdb2702-106-144&amp;n=2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8"/>
          <a:stretch/>
        </p:blipFill>
        <p:spPr bwMode="auto">
          <a:xfrm>
            <a:off x="5878029" y="1076073"/>
            <a:ext cx="3009810" cy="177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im0-tub-ru.yandex.net/i?id=f737873c37665a4caf6f60b474043efc-55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2529392" cy="171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im2-tub-ru.yandex.net/i?id=a8285a4b36264e109f50faeebf0da56b-22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900" y="2814730"/>
            <a:ext cx="2496509" cy="176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im3-tub-ru.yandex.net/i?id=51c9028913a689f067fd1c6376113923-83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029" y="4725144"/>
            <a:ext cx="3009810" cy="171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62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Сталинградская ГРЭС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32" y="139175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im1-tub-ru.yandex.net/i?id=27b4b518fae234a7f902d21c38e97cc1-122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69518"/>
            <a:ext cx="2608246" cy="173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1-tub-ru.yandex.net/i?id=50cad01e6288aa09f78e76d3c40d795a-80-144&amp;n=2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6"/>
          <a:stretch/>
        </p:blipFill>
        <p:spPr bwMode="auto">
          <a:xfrm>
            <a:off x="500526" y="1014481"/>
            <a:ext cx="2775330" cy="171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m1-tub-ru.yandex.net/i?id=35161d1d5a53e87334bf2da88307fc14-58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26" y="2852936"/>
            <a:ext cx="2775330" cy="184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im0-tub-ru.yandex.net/i?id=5738850dde7df3772e352e88fa88fa98-55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48678"/>
            <a:ext cx="2608246" cy="154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im1-tub-ru.yandex.net/i?id=ce0e4af534940a60ff2287c2e01ccb0a-116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26" y="4869160"/>
            <a:ext cx="2631314" cy="158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im0-tub-ru.yandex.net/i?id=4ad9670a19fba3ffc3823094a1275eb4-89-144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018" y="3321445"/>
            <a:ext cx="1915802" cy="289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19665" y="1084746"/>
            <a:ext cx="49007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Bookman Old Style" pitchFamily="18" charset="0"/>
              </a:rPr>
              <a:t>       Сталинградская ГРЭС являлась энергетической базой </a:t>
            </a:r>
            <a:r>
              <a:rPr lang="ru-RU" sz="1600" dirty="0" err="1" smtClean="0">
                <a:latin typeface="Bookman Old Style" pitchFamily="18" charset="0"/>
              </a:rPr>
              <a:t>танкограда</a:t>
            </a:r>
            <a:r>
              <a:rPr lang="ru-RU" sz="1600" dirty="0" smtClean="0">
                <a:latin typeface="Bookman Old Style" pitchFamily="18" charset="0"/>
              </a:rPr>
              <a:t>. Первая турбина станции дала ток в ноябре 1930 года. Пуск </a:t>
            </a:r>
            <a:r>
              <a:rPr lang="ru-RU" sz="1600" dirty="0" err="1">
                <a:latin typeface="Bookman Old Style" pitchFamily="18" charset="0"/>
              </a:rPr>
              <a:t>СталГРЭС</a:t>
            </a:r>
            <a:r>
              <a:rPr lang="ru-RU" sz="1600" dirty="0">
                <a:latin typeface="Bookman Old Style" pitchFamily="18" charset="0"/>
              </a:rPr>
              <a:t> обеспечивал развитие промышленных предприятий в Сталинграде. </a:t>
            </a:r>
          </a:p>
        </p:txBody>
      </p:sp>
    </p:spTree>
    <p:extLst>
      <p:ext uri="{BB962C8B-B14F-4D97-AF65-F5344CB8AC3E}">
        <p14:creationId xmlns:p14="http://schemas.microsoft.com/office/powerpoint/2010/main" val="234037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198426"/>
            <a:ext cx="7992888" cy="99832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Состав военно-</a:t>
            </a:r>
          </a:p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промышленного комплекса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35799"/>
            <a:ext cx="7350810" cy="517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im0-tub-ru.yandex.net/i?id=29ab8971f33e60d53cde979472f7de5d-41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98426"/>
            <a:ext cx="1512168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://im2-tub-ru.yandex.net/i?id=adffe5428fb7a96fad3c8afb8f8e5a44-143-144&amp;n=2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73" y="3622162"/>
            <a:ext cx="1473761" cy="9976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671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Особенности комплекса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0204" y="1094090"/>
            <a:ext cx="7632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Сложная продукция.</a:t>
            </a:r>
          </a:p>
          <a:p>
            <a:pPr marL="342900" indent="-342900" algn="just">
              <a:buAutoNum type="arabicPeriod"/>
            </a:pPr>
            <a:r>
              <a:rPr lang="ru-RU" sz="1600" dirty="0">
                <a:latin typeface="Bookman Old Style" pitchFamily="18" charset="0"/>
              </a:rPr>
              <a:t>В</a:t>
            </a:r>
            <a:r>
              <a:rPr lang="ru-RU" sz="1600" dirty="0" smtClean="0">
                <a:latin typeface="Bookman Old Style" pitchFamily="18" charset="0"/>
              </a:rPr>
              <a:t>ысокий </a:t>
            </a:r>
            <a:r>
              <a:rPr lang="ru-RU" sz="1600" dirty="0">
                <a:latin typeface="Bookman Old Style" pitchFamily="18" charset="0"/>
              </a:rPr>
              <a:t>технический </a:t>
            </a:r>
            <a:r>
              <a:rPr lang="ru-RU" sz="1600" dirty="0" smtClean="0">
                <a:latin typeface="Bookman Old Style" pitchFamily="18" charset="0"/>
              </a:rPr>
              <a:t>уровень.</a:t>
            </a:r>
          </a:p>
          <a:p>
            <a:pPr marL="342900" indent="-342900" algn="just">
              <a:buAutoNum type="arabicPeriod"/>
            </a:pPr>
            <a:r>
              <a:rPr lang="ru-RU" sz="1600" dirty="0">
                <a:latin typeface="Bookman Old Style" pitchFamily="18" charset="0"/>
              </a:rPr>
              <a:t>П</a:t>
            </a:r>
            <a:r>
              <a:rPr lang="ru-RU" sz="1600" dirty="0" smtClean="0">
                <a:latin typeface="Bookman Old Style" pitchFamily="18" charset="0"/>
              </a:rPr>
              <a:t>роизводство </a:t>
            </a:r>
            <a:r>
              <a:rPr lang="ru-RU" sz="1600" dirty="0">
                <a:latin typeface="Bookman Old Style" pitchFamily="18" charset="0"/>
              </a:rPr>
              <a:t>на уровне лучших мировых </a:t>
            </a:r>
            <a:r>
              <a:rPr lang="ru-RU" sz="1600" dirty="0" smtClean="0">
                <a:latin typeface="Bookman Old Style" pitchFamily="18" charset="0"/>
              </a:rPr>
              <a:t>образцов.</a:t>
            </a:r>
          </a:p>
          <a:p>
            <a:pPr marL="342900" indent="-342900" algn="just">
              <a:buAutoNum type="arabicPeriod"/>
            </a:pPr>
            <a:r>
              <a:rPr lang="ru-RU" sz="1600" dirty="0">
                <a:latin typeface="Bookman Old Style" pitchFamily="18" charset="0"/>
              </a:rPr>
              <a:t>К</a:t>
            </a:r>
            <a:r>
              <a:rPr lang="ru-RU" sz="1600" dirty="0" smtClean="0">
                <a:latin typeface="Bookman Old Style" pitchFamily="18" charset="0"/>
              </a:rPr>
              <a:t>валифицированные </a:t>
            </a:r>
            <a:r>
              <a:rPr lang="ru-RU" sz="1600" dirty="0">
                <a:latin typeface="Bookman Old Style" pitchFamily="18" charset="0"/>
              </a:rPr>
              <a:t>и инициативные </a:t>
            </a:r>
            <a:r>
              <a:rPr lang="ru-RU" sz="1600" dirty="0" smtClean="0">
                <a:latin typeface="Bookman Old Style" pitchFamily="18" charset="0"/>
              </a:rPr>
              <a:t>кадры.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Каждый </a:t>
            </a:r>
            <a:r>
              <a:rPr lang="ru-RU" sz="1600" dirty="0">
                <a:latin typeface="Bookman Old Style" pitchFamily="18" charset="0"/>
              </a:rPr>
              <a:t>десятый житель России связан с </a:t>
            </a:r>
            <a:r>
              <a:rPr lang="ru-RU" sz="1600" dirty="0" smtClean="0">
                <a:latin typeface="Bookman Old Style" pitchFamily="18" charset="0"/>
              </a:rPr>
              <a:t>комплексом (</a:t>
            </a:r>
            <a:r>
              <a:rPr lang="ru-RU" sz="1600" dirty="0">
                <a:latin typeface="Bookman Old Style" pitchFamily="18" charset="0"/>
              </a:rPr>
              <a:t>12-15 </a:t>
            </a:r>
            <a:r>
              <a:rPr lang="ru-RU" sz="1600" dirty="0" smtClean="0">
                <a:latin typeface="Bookman Old Style" pitchFamily="18" charset="0"/>
              </a:rPr>
              <a:t>млн человек).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Высокие </a:t>
            </a:r>
            <a:r>
              <a:rPr lang="ru-RU" sz="1600" dirty="0">
                <a:latin typeface="Bookman Old Style" pitchFamily="18" charset="0"/>
              </a:rPr>
              <a:t>затраты на «оборонку» → понижение уровня </a:t>
            </a:r>
            <a:r>
              <a:rPr lang="ru-RU" sz="1600" dirty="0" smtClean="0">
                <a:latin typeface="Bookman Old Style" pitchFamily="18" charset="0"/>
              </a:rPr>
              <a:t>жизни.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Наличие «закрытых городов» и «городов-дублеров».</a:t>
            </a: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http://im0-tub-ru.yandex.net/i?id=6c8b880fbc8e8bdfb8155338c2325492-60-144&amp;n=2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0"/>
          <a:stretch/>
        </p:blipFill>
        <p:spPr bwMode="auto">
          <a:xfrm>
            <a:off x="457702" y="3375342"/>
            <a:ext cx="2098073" cy="1317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://im0-tub-ru.yandex.net/i?id=f7bd343410012842c885ac81160b8f05-119-144&amp;n=2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79152"/>
            <a:ext cx="2232248" cy="1424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im1-tub-ru.yandex.net/i?id=204af9f3e7afcc457746354ea246a538-96-144&amp;n=2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50" y="5066244"/>
            <a:ext cx="2127325" cy="1424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im2-tub-ru.yandex.net/i?id=11bb46fb1525ba1bf6a41c4b91bf055c-85-144&amp;n=2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077991"/>
            <a:ext cx="2573912" cy="1401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im0-tub-ru.yandex.net/i?id=da8be1ba96b7e6d917cf6c2e64f872ca-26-144&amp;n=2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100439"/>
            <a:ext cx="2232248" cy="1424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http://im3-tub-ru.yandex.net/i?id=1a5e7c52d9a9b18fdab88c7f6c918cf0-90-144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01008"/>
            <a:ext cx="2503165" cy="130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4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611560" y="198426"/>
            <a:ext cx="7992888" cy="99832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Отрасли военно-</a:t>
            </a:r>
          </a:p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промышленного комплекса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836712"/>
            <a:ext cx="8440986" cy="5427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://im0-tub-ru.yandex.net/i?id=4a97ca1b127da4d98fa5a1a3a24eb945-10-144&amp;n=2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5301208"/>
            <a:ext cx="982592" cy="1178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http://im1-tub-ru.yandex.net/i?id=be70f430d35382b2becbfebda79aa1d5-51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5564970"/>
            <a:ext cx="1464947" cy="95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8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827112" y="216743"/>
            <a:ext cx="7992888" cy="756215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Ядерно-оружейный комплекс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0399" y="983785"/>
            <a:ext cx="85860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Bookman Old Style" pitchFamily="18" charset="0"/>
              </a:rPr>
              <a:t>1. Добыча </a:t>
            </a:r>
            <a:r>
              <a:rPr lang="ru-RU" sz="1600" dirty="0">
                <a:latin typeface="Bookman Old Style" pitchFamily="18" charset="0"/>
              </a:rPr>
              <a:t>урановых </a:t>
            </a:r>
            <a:r>
              <a:rPr lang="ru-RU" sz="1600" dirty="0" smtClean="0">
                <a:latin typeface="Bookman Old Style" pitchFamily="18" charset="0"/>
              </a:rPr>
              <a:t>руд: </a:t>
            </a:r>
            <a:r>
              <a:rPr lang="ru-RU" sz="1600" dirty="0" err="1" smtClean="0">
                <a:latin typeface="Bookman Old Style" pitchFamily="18" charset="0"/>
              </a:rPr>
              <a:t>Краснокаменск</a:t>
            </a:r>
            <a:r>
              <a:rPr lang="ru-RU" sz="1600" dirty="0" smtClean="0">
                <a:latin typeface="Bookman Old Style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Bookman Old Style" pitchFamily="18" charset="0"/>
              </a:rPr>
              <a:t>2</a:t>
            </a:r>
            <a:r>
              <a:rPr lang="ru-RU" sz="1600" dirty="0">
                <a:latin typeface="Bookman Old Style" pitchFamily="18" charset="0"/>
              </a:rPr>
              <a:t>. </a:t>
            </a:r>
            <a:r>
              <a:rPr lang="ru-RU" sz="1600" dirty="0" smtClean="0">
                <a:latin typeface="Bookman Old Style" pitchFamily="18" charset="0"/>
              </a:rPr>
              <a:t>Обогащение урана: </a:t>
            </a:r>
            <a:r>
              <a:rPr lang="ru-RU" sz="1600" dirty="0">
                <a:latin typeface="Bookman Old Style" pitchFamily="18" charset="0"/>
              </a:rPr>
              <a:t>Новоуральск (</a:t>
            </a:r>
            <a:r>
              <a:rPr lang="ru-RU" sz="1600" dirty="0" smtClean="0">
                <a:latin typeface="Bookman Old Style" pitchFamily="18" charset="0"/>
              </a:rPr>
              <a:t>Свердловск 44</a:t>
            </a:r>
            <a:r>
              <a:rPr lang="ru-RU" sz="1600" dirty="0">
                <a:latin typeface="Bookman Old Style" pitchFamily="18" charset="0"/>
              </a:rPr>
              <a:t>), Зеленогорск (Красноярск 45, Северск (</a:t>
            </a:r>
            <a:r>
              <a:rPr lang="ru-RU" sz="1600" dirty="0" smtClean="0">
                <a:latin typeface="Bookman Old Style" pitchFamily="18" charset="0"/>
              </a:rPr>
              <a:t>Томск 7</a:t>
            </a:r>
            <a:r>
              <a:rPr lang="ru-RU" sz="1600" dirty="0">
                <a:latin typeface="Bookman Old Style" pitchFamily="18" charset="0"/>
              </a:rPr>
              <a:t>) и Ангарск. </a:t>
            </a:r>
            <a:endParaRPr lang="ru-RU" sz="1600" dirty="0" smtClean="0">
              <a:latin typeface="Bookman Old Style" pitchFamily="18" charset="0"/>
            </a:endParaRPr>
          </a:p>
          <a:p>
            <a:pPr algn="just"/>
            <a:r>
              <a:rPr lang="ru-RU" sz="1600" dirty="0" smtClean="0">
                <a:latin typeface="Bookman Old Style" pitchFamily="18" charset="0"/>
              </a:rPr>
              <a:t>3</a:t>
            </a:r>
            <a:r>
              <a:rPr lang="ru-RU" sz="1600" dirty="0">
                <a:latin typeface="Bookman Old Style" pitchFamily="18" charset="0"/>
              </a:rPr>
              <a:t>. </a:t>
            </a:r>
            <a:r>
              <a:rPr lang="ru-RU" sz="1600" dirty="0" smtClean="0">
                <a:latin typeface="Bookman Old Style" pitchFamily="18" charset="0"/>
              </a:rPr>
              <a:t>Тепловыделяющие </a:t>
            </a:r>
            <a:r>
              <a:rPr lang="ru-RU" sz="1600" dirty="0">
                <a:latin typeface="Bookman Old Style" pitchFamily="18" charset="0"/>
              </a:rPr>
              <a:t>элементы для атомных </a:t>
            </a:r>
            <a:r>
              <a:rPr lang="ru-RU" sz="1600" dirty="0" smtClean="0">
                <a:latin typeface="Bookman Old Style" pitchFamily="18" charset="0"/>
              </a:rPr>
              <a:t>реакторов.</a:t>
            </a:r>
          </a:p>
          <a:p>
            <a:pPr algn="just"/>
            <a:r>
              <a:rPr lang="ru-RU" sz="1600" dirty="0" smtClean="0">
                <a:latin typeface="Bookman Old Style" pitchFamily="18" charset="0"/>
              </a:rPr>
              <a:t>4</a:t>
            </a:r>
            <a:r>
              <a:rPr lang="ru-RU" sz="1600" dirty="0">
                <a:latin typeface="Bookman Old Style" pitchFamily="18" charset="0"/>
              </a:rPr>
              <a:t>. Сборка ядерных боеприпасов.  Используется </a:t>
            </a:r>
            <a:r>
              <a:rPr lang="ru-RU" sz="1600" dirty="0" smtClean="0">
                <a:latin typeface="Bookman Old Style" pitchFamily="18" charset="0"/>
              </a:rPr>
              <a:t>уран-235</a:t>
            </a:r>
            <a:r>
              <a:rPr lang="ru-RU" sz="1600" dirty="0">
                <a:latin typeface="Bookman Old Style" pitchFamily="18" charset="0"/>
              </a:rPr>
              <a:t>. Саров (Арзамас16), Заречный (Пенза19), Лесной (Свердловск 45). Демонтаж ядерных боеголовок.</a:t>
            </a:r>
            <a:br>
              <a:rPr lang="ru-RU" sz="1600" dirty="0">
                <a:latin typeface="Bookman Old Style" pitchFamily="18" charset="0"/>
              </a:rPr>
            </a:br>
            <a:r>
              <a:rPr lang="ru-RU" sz="1600" dirty="0">
                <a:latin typeface="Bookman Old Style" pitchFamily="18" charset="0"/>
              </a:rPr>
              <a:t>5. Утилизация </a:t>
            </a:r>
            <a:r>
              <a:rPr lang="ru-RU" sz="1600" dirty="0" smtClean="0">
                <a:latin typeface="Bookman Old Style" pitchFamily="18" charset="0"/>
              </a:rPr>
              <a:t>отходов. </a:t>
            </a:r>
            <a:endParaRPr lang="ru-RU" sz="1600" dirty="0"/>
          </a:p>
        </p:txBody>
      </p:sp>
      <p:pic>
        <p:nvPicPr>
          <p:cNvPr id="5" name="Рисунок 3" descr="19-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033" y="5096413"/>
            <a:ext cx="2596806" cy="1553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fp_about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3"/>
          <a:stretch/>
        </p:blipFill>
        <p:spPr bwMode="auto">
          <a:xfrm>
            <a:off x="1354005" y="2848039"/>
            <a:ext cx="2661677" cy="187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25f9de12c3e3dbcee67c8711cc95dcb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50019"/>
            <a:ext cx="2376264" cy="17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6" descr="f_17834506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927" y="5071229"/>
            <a:ext cx="2301425" cy="155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11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647564" y="293394"/>
            <a:ext cx="7992888" cy="566278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Запасы урана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4" descr="image0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200800" cy="5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95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830204" y="293394"/>
            <a:ext cx="7992888" cy="566278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Авиационная промышленность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124744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smtClean="0">
                <a:latin typeface="Bookman Old Style" pitchFamily="18" charset="0"/>
              </a:rPr>
              <a:t>Размещается </a:t>
            </a:r>
            <a:r>
              <a:rPr lang="ru-RU" dirty="0">
                <a:latin typeface="Bookman Old Style" pitchFamily="18" charset="0"/>
              </a:rPr>
              <a:t>в крупных промышленных </a:t>
            </a:r>
            <a:r>
              <a:rPr lang="ru-RU" dirty="0" smtClean="0">
                <a:latin typeface="Bookman Old Style" pitchFamily="18" charset="0"/>
              </a:rPr>
              <a:t> центрах.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Bookman Old Style" pitchFamily="18" charset="0"/>
              </a:rPr>
              <a:t>Фактор </a:t>
            </a:r>
            <a:r>
              <a:rPr lang="ru-RU" dirty="0">
                <a:latin typeface="Bookman Old Style" pitchFamily="18" charset="0"/>
              </a:rPr>
              <a:t>размещения: квалификационные кадры,  транспортные </a:t>
            </a:r>
            <a:r>
              <a:rPr lang="ru-RU" dirty="0" smtClean="0">
                <a:latin typeface="Bookman Old Style" pitchFamily="18" charset="0"/>
              </a:rPr>
              <a:t>связи.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Bookman Old Style" pitchFamily="18" charset="0"/>
              </a:rPr>
              <a:t>Все </a:t>
            </a:r>
            <a:r>
              <a:rPr lang="ru-RU" dirty="0">
                <a:latin typeface="Bookman Old Style" pitchFamily="18" charset="0"/>
              </a:rPr>
              <a:t>проектирует </a:t>
            </a:r>
            <a:r>
              <a:rPr lang="ru-RU" dirty="0" smtClean="0">
                <a:latin typeface="Bookman Old Style" pitchFamily="18" charset="0"/>
              </a:rPr>
              <a:t>конструкторские бюро </a:t>
            </a:r>
            <a:r>
              <a:rPr lang="ru-RU" dirty="0">
                <a:latin typeface="Bookman Old Style" pitchFamily="18" charset="0"/>
              </a:rPr>
              <a:t>Москвы и Подмосковья. Исключение </a:t>
            </a:r>
            <a:r>
              <a:rPr lang="ru-RU" dirty="0" smtClean="0">
                <a:latin typeface="Bookman Old Style" pitchFamily="18" charset="0"/>
              </a:rPr>
              <a:t> – </a:t>
            </a:r>
            <a:r>
              <a:rPr lang="ru-RU" dirty="0">
                <a:latin typeface="Bookman Old Style" pitchFamily="18" charset="0"/>
              </a:rPr>
              <a:t>Таганрог (самолеты-амфибии</a:t>
            </a:r>
            <a:r>
              <a:rPr lang="ru-RU" dirty="0" smtClean="0">
                <a:latin typeface="Bookman Old Style" pitchFamily="18" charset="0"/>
              </a:rPr>
              <a:t>).</a:t>
            </a:r>
            <a:endParaRPr lang="ru-RU" dirty="0"/>
          </a:p>
        </p:txBody>
      </p:sp>
      <p:pic>
        <p:nvPicPr>
          <p:cNvPr id="6" name="Рисунок 1" descr="sukhoi-t5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35539"/>
            <a:ext cx="2629708" cy="176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4" descr="dnl4631_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462" y="2655679"/>
            <a:ext cx="2664296" cy="166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3" descr="78254448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695" y="4804650"/>
            <a:ext cx="2629708" cy="1600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2" descr="36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70" y="4687197"/>
            <a:ext cx="2536280" cy="1835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64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2195736" y="364868"/>
            <a:ext cx="5184576" cy="576065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План: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3258" y="1268760"/>
            <a:ext cx="76328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latin typeface="Bookman Old Style" pitchFamily="18" charset="0"/>
              </a:rPr>
              <a:t>Классификация </a:t>
            </a:r>
            <a:r>
              <a:rPr lang="ru-RU" dirty="0">
                <a:latin typeface="Bookman Old Style" pitchFamily="18" charset="0"/>
              </a:rPr>
              <a:t>оборонной </a:t>
            </a:r>
            <a:r>
              <a:rPr lang="ru-RU" dirty="0" smtClean="0">
                <a:latin typeface="Bookman Old Style" pitchFamily="18" charset="0"/>
              </a:rPr>
              <a:t>промышленности.</a:t>
            </a:r>
            <a:endParaRPr lang="ru-RU" dirty="0">
              <a:latin typeface="Bookman Old Style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>
                <a:latin typeface="Bookman Old Style" pitchFamily="18" charset="0"/>
              </a:rPr>
              <a:t>География оборонной промышленности в годы Великой Отечественной войны.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>
                <a:latin typeface="Bookman Old Style" pitchFamily="18" charset="0"/>
              </a:rPr>
              <a:t>Предприятия страны и Сталинграда, снабжавшие фронт оружием, в том числе в дни Сталинградской </a:t>
            </a:r>
            <a:r>
              <a:rPr lang="ru-RU" dirty="0" smtClean="0">
                <a:latin typeface="Bookman Old Style" pitchFamily="18" charset="0"/>
              </a:rPr>
              <a:t>битвы: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dirty="0" smtClean="0">
                <a:latin typeface="Bookman Old Style" pitchFamily="18" charset="0"/>
              </a:rPr>
              <a:t>ориентация </a:t>
            </a:r>
            <a:r>
              <a:rPr lang="ru-RU" dirty="0">
                <a:latin typeface="Bookman Old Style" pitchFamily="18" charset="0"/>
              </a:rPr>
              <a:t>предприятий на выпуск продукции военного </a:t>
            </a:r>
            <a:r>
              <a:rPr lang="ru-RU" dirty="0" smtClean="0">
                <a:latin typeface="Bookman Old Style" pitchFamily="18" charset="0"/>
              </a:rPr>
              <a:t>времени;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dirty="0" smtClean="0">
                <a:latin typeface="Bookman Old Style" pitchFamily="18" charset="0"/>
              </a:rPr>
              <a:t>проблемы предприятий;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dirty="0" smtClean="0">
                <a:latin typeface="Bookman Old Style" pitchFamily="18" charset="0"/>
              </a:rPr>
              <a:t>специализация </a:t>
            </a:r>
            <a:r>
              <a:rPr lang="ru-RU" dirty="0">
                <a:latin typeface="Bookman Old Style" pitchFamily="18" charset="0"/>
              </a:rPr>
              <a:t>и кооперация военных </a:t>
            </a:r>
            <a:r>
              <a:rPr lang="ru-RU" dirty="0" smtClean="0">
                <a:latin typeface="Bookman Old Style" pitchFamily="18" charset="0"/>
              </a:rPr>
              <a:t>заводов;</a:t>
            </a:r>
          </a:p>
          <a:p>
            <a:pPr marL="285750" lvl="0" indent="-285750" algn="just">
              <a:buFont typeface="Wingdings" pitchFamily="2" charset="2"/>
              <a:buChar char="v"/>
            </a:pPr>
            <a:r>
              <a:rPr lang="ru-RU" dirty="0" smtClean="0">
                <a:latin typeface="Bookman Old Style" pitchFamily="18" charset="0"/>
              </a:rPr>
              <a:t>причины </a:t>
            </a:r>
            <a:r>
              <a:rPr lang="ru-RU" dirty="0">
                <a:latin typeface="Bookman Old Style" pitchFamily="18" charset="0"/>
              </a:rPr>
              <a:t>успешных операций и победы в Сталинграде</a:t>
            </a:r>
            <a:r>
              <a:rPr lang="ru-RU" dirty="0" smtClean="0">
                <a:latin typeface="Bookman Old Style" pitchFamily="18" charset="0"/>
              </a:rPr>
              <a:t>.</a:t>
            </a:r>
          </a:p>
          <a:p>
            <a:pPr lvl="0" algn="just"/>
            <a:r>
              <a:rPr lang="ru-RU" dirty="0" smtClean="0">
                <a:latin typeface="Bookman Old Style" pitchFamily="18" charset="0"/>
              </a:rPr>
              <a:t>4. Оценка военно-промышленного комплекса на современном этапе.</a:t>
            </a:r>
          </a:p>
          <a:p>
            <a:pPr lvl="0" algn="just"/>
            <a:r>
              <a:rPr lang="ru-RU" dirty="0" smtClean="0">
                <a:latin typeface="Bookman Old Style" pitchFamily="18" charset="0"/>
              </a:rPr>
              <a:t>5. Понятие </a:t>
            </a:r>
            <a:r>
              <a:rPr lang="ru-RU" smtClean="0">
                <a:latin typeface="Bookman Old Style" pitchFamily="18" charset="0"/>
              </a:rPr>
              <a:t>«Конверсия». 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097478"/>
            <a:ext cx="2558280" cy="1307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Рисунок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097478"/>
            <a:ext cx="2304256" cy="133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54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Вертолетостроительная отрасль 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2271" y="5085184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Bookman Old Style" pitchFamily="18" charset="0"/>
              </a:rPr>
              <a:t>            Вертолётостроительная </a:t>
            </a:r>
            <a:r>
              <a:rPr lang="ru-RU" sz="1600" dirty="0">
                <a:latin typeface="Bookman Old Style" pitchFamily="18" charset="0"/>
              </a:rPr>
              <a:t>отрасль России продолжает увеличивать выпуск продукции, востребованной на мировом и внутреннем, гражданском и военном рынках. По итогам 2010 года изготовлено 214 вертолётов, по предварительным итогам в 2011 году – более 260 вертолётов в различных классах и различного назначения.</a:t>
            </a:r>
            <a:endParaRPr lang="ru-RU" sz="1600" dirty="0" smtClean="0">
              <a:latin typeface="Bookman Old Style" pitchFamily="18" charset="0"/>
            </a:endParaRPr>
          </a:p>
        </p:txBody>
      </p:sp>
      <p:pic>
        <p:nvPicPr>
          <p:cNvPr id="5" name="Рисунок 4" descr="http://sdelanounas.ru/images/img/www.airforce.ru/x400_photogallery_gallery10_ka-52_m_lisov_ka-52_01_800.jpg.jpe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8"/>
          <a:stretch/>
        </p:blipFill>
        <p:spPr bwMode="auto">
          <a:xfrm>
            <a:off x="1475656" y="980728"/>
            <a:ext cx="6120680" cy="3785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12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Вертолетостроительная отрасль 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694" y="5589240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man Old Style" pitchFamily="18" charset="0"/>
              </a:rPr>
              <a:t>            Вертолёт МИ-8</a:t>
            </a:r>
          </a:p>
        </p:txBody>
      </p:sp>
      <p:pic>
        <p:nvPicPr>
          <p:cNvPr id="7" name="Рисунок 6" descr="http://sdelanounas.ru/images/img/www.photovolk.com/x400_images_photos_c39dd2ea.jpg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936" y="1124744"/>
            <a:ext cx="592239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51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Вертолетостроительная отрасль 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5946" y="5819793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man Old Style" pitchFamily="18" charset="0"/>
              </a:rPr>
              <a:t>            Птица Феникс</a:t>
            </a:r>
          </a:p>
        </p:txBody>
      </p:sp>
      <p:pic>
        <p:nvPicPr>
          <p:cNvPr id="5" name="Рисунок 4" descr="http://sdelanounas.ru/images/img/www.strf.ru/x400_Attachment.aspxID_14293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774" y="1220478"/>
            <a:ext cx="6669610" cy="4368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78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859579" y="288501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Ракетно-строительная отрасль 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6404" y="1120676"/>
            <a:ext cx="85860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Наиболее </a:t>
            </a:r>
            <a:r>
              <a:rPr lang="ru-RU" sz="1600" dirty="0">
                <a:latin typeface="Bookman Old Style" pitchFamily="18" charset="0"/>
              </a:rPr>
              <a:t>наукоемкая и технически </a:t>
            </a:r>
            <a:r>
              <a:rPr lang="ru-RU" sz="1600" dirty="0" smtClean="0">
                <a:latin typeface="Bookman Old Style" pitchFamily="18" charset="0"/>
              </a:rPr>
              <a:t>сложная (например, </a:t>
            </a:r>
            <a:r>
              <a:rPr lang="ru-RU" sz="1600" dirty="0">
                <a:latin typeface="Bookman Old Style" pitchFamily="18" charset="0"/>
              </a:rPr>
              <a:t>баллистическая ракета содержит </a:t>
            </a:r>
            <a:r>
              <a:rPr lang="ru-RU" sz="1600" dirty="0" smtClean="0">
                <a:latin typeface="Bookman Old Style" pitchFamily="18" charset="0"/>
              </a:rPr>
              <a:t>300 тысяч </a:t>
            </a:r>
            <a:r>
              <a:rPr lang="ru-RU" sz="1600" dirty="0">
                <a:latin typeface="Bookman Old Style" pitchFamily="18" charset="0"/>
              </a:rPr>
              <a:t>систем</a:t>
            </a:r>
            <a:r>
              <a:rPr lang="ru-RU" sz="1600" dirty="0" smtClean="0">
                <a:latin typeface="Bookman Old Style" pitchFamily="18" charset="0"/>
              </a:rPr>
              <a:t>).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Научно-исследовательские институты сосредоточены </a:t>
            </a:r>
            <a:r>
              <a:rPr lang="ru-RU" sz="1600" dirty="0">
                <a:latin typeface="Bookman Old Style" pitchFamily="18" charset="0"/>
              </a:rPr>
              <a:t>в московском районе, а производство продукции почти во всей России (Удмуртия межконтинентальные ракеты,  ракеты для подводных лодок – Красноярск, Златоуст. Космические аппараты </a:t>
            </a:r>
            <a:r>
              <a:rPr lang="ru-RU" sz="1600" dirty="0" smtClean="0">
                <a:latin typeface="Bookman Old Style" pitchFamily="18" charset="0"/>
              </a:rPr>
              <a:t>– Санкт-Петербург, Химки</a:t>
            </a:r>
            <a:r>
              <a:rPr lang="ru-RU" sz="1600" dirty="0">
                <a:latin typeface="Bookman Old Style" pitchFamily="18" charset="0"/>
              </a:rPr>
              <a:t>, Королев, Омск</a:t>
            </a:r>
            <a:r>
              <a:rPr lang="ru-RU" sz="1600" dirty="0" smtClean="0">
                <a:latin typeface="Bookman Old Style" pitchFamily="18" charset="0"/>
              </a:rPr>
              <a:t>).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Космодромы  </a:t>
            </a:r>
            <a:r>
              <a:rPr lang="ru-RU" sz="1600" dirty="0">
                <a:latin typeface="Bookman Old Style" pitchFamily="18" charset="0"/>
              </a:rPr>
              <a:t>- Байконур (Казахстан). Плесецк (Архангельская область) и Свободный (Амурская область</a:t>
            </a:r>
            <a:r>
              <a:rPr lang="ru-RU" sz="1600" dirty="0" smtClean="0">
                <a:latin typeface="Bookman Old Style" pitchFamily="18" charset="0"/>
              </a:rPr>
              <a:t>).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Зенитные </a:t>
            </a:r>
            <a:r>
              <a:rPr lang="ru-RU" sz="1600" dirty="0">
                <a:latin typeface="Bookman Old Style" pitchFamily="18" charset="0"/>
              </a:rPr>
              <a:t>ракеты испытывают на полигоне Капустин Яр (Астрахань</a:t>
            </a:r>
            <a:r>
              <a:rPr lang="ru-RU" sz="1600" dirty="0" smtClean="0">
                <a:latin typeface="Bookman Old Style" pitchFamily="18" charset="0"/>
              </a:rPr>
              <a:t>).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Центры </a:t>
            </a:r>
            <a:r>
              <a:rPr lang="ru-RU" sz="1600" dirty="0">
                <a:latin typeface="Bookman Old Style" pitchFamily="18" charset="0"/>
              </a:rPr>
              <a:t>управления полетами </a:t>
            </a:r>
            <a:r>
              <a:rPr lang="ru-RU" sz="1600" dirty="0" smtClean="0">
                <a:latin typeface="Bookman Old Style" pitchFamily="18" charset="0"/>
              </a:rPr>
              <a:t>: </a:t>
            </a:r>
            <a:r>
              <a:rPr lang="ru-RU" sz="1600" dirty="0">
                <a:latin typeface="Bookman Old Style" pitchFamily="18" charset="0"/>
              </a:rPr>
              <a:t>Краснознаменск и Королев.</a:t>
            </a:r>
            <a:endParaRPr lang="ru-RU" sz="1600" dirty="0"/>
          </a:p>
        </p:txBody>
      </p:sp>
      <p:pic>
        <p:nvPicPr>
          <p:cNvPr id="8" name="Рисунок 1" descr="800px-Russian_ISS_Flight_Control_Roo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210" y="3678522"/>
            <a:ext cx="4176464" cy="268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51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843880" y="288501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chemeClr val="tx1"/>
                </a:solidFill>
                <a:latin typeface="Bookman Old Style" pitchFamily="18" charset="0"/>
              </a:rPr>
              <a:t>Ракетно-строительная отрасль </a:t>
            </a: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4" descr="08EF365B-F5E7-4B40-B73D-FF8A955B569B_mw800_mh6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130602"/>
            <a:ext cx="4481620" cy="5178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2" descr="2499433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7"/>
          <a:stretch/>
        </p:blipFill>
        <p:spPr bwMode="auto">
          <a:xfrm>
            <a:off x="5004048" y="1158311"/>
            <a:ext cx="3779912" cy="24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5" descr="0_6cf0_96f177fa_XL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9"/>
          <a:stretch/>
        </p:blipFill>
        <p:spPr bwMode="auto">
          <a:xfrm>
            <a:off x="5111552" y="4116722"/>
            <a:ext cx="3672408" cy="219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429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971600" y="288500"/>
            <a:ext cx="7992888" cy="908251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Артиллерийско-стрелковое </a:t>
            </a:r>
          </a:p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вооружение 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484784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Автомат </a:t>
            </a:r>
            <a:r>
              <a:rPr lang="ru-RU" sz="1600" dirty="0">
                <a:latin typeface="Bookman Old Style" pitchFamily="18" charset="0"/>
              </a:rPr>
              <a:t>Калашникова Михаила Тимофеевича  – используют 55 стран </a:t>
            </a:r>
            <a:r>
              <a:rPr lang="ru-RU" sz="1600" dirty="0" smtClean="0">
                <a:latin typeface="Bookman Old Style" pitchFamily="18" charset="0"/>
              </a:rPr>
              <a:t>мира.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Центры </a:t>
            </a:r>
            <a:r>
              <a:rPr lang="ru-RU" sz="1600" dirty="0">
                <a:latin typeface="Bookman Old Style" pitchFamily="18" charset="0"/>
              </a:rPr>
              <a:t>производства стрелкового оружия  – </a:t>
            </a:r>
            <a:r>
              <a:rPr lang="ru-RU" sz="1600" dirty="0" smtClean="0">
                <a:latin typeface="Bookman Old Style" pitchFamily="18" charset="0"/>
              </a:rPr>
              <a:t>Тула, Ковров (Владимирская </a:t>
            </a:r>
            <a:r>
              <a:rPr lang="ru-RU" sz="1600" dirty="0">
                <a:latin typeface="Bookman Old Style" pitchFamily="18" charset="0"/>
              </a:rPr>
              <a:t>область), Вятские Поляны (Кировская область), Ижевск, </a:t>
            </a:r>
            <a:r>
              <a:rPr lang="ru-RU" sz="1600" dirty="0" smtClean="0">
                <a:latin typeface="Bookman Old Style" pitchFamily="18" charset="0"/>
              </a:rPr>
              <a:t>Климовск.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Артиллерийские </a:t>
            </a:r>
            <a:r>
              <a:rPr lang="ru-RU" sz="1600" dirty="0">
                <a:latin typeface="Bookman Old Style" pitchFamily="18" charset="0"/>
              </a:rPr>
              <a:t>системы – Екатеринбург, Пермь, Нижний Новгород, Волгоград.</a:t>
            </a:r>
            <a:endParaRPr lang="ru-RU" sz="1600" dirty="0"/>
          </a:p>
        </p:txBody>
      </p:sp>
      <p:pic>
        <p:nvPicPr>
          <p:cNvPr id="11" name="Рисунок 1" descr="043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2229628" cy="160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 descr="firearms-fullc3356b08-6c64-4fc5-997d1182d1bdb502large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227642"/>
            <a:ext cx="2376265" cy="2878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6" descr="pictur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57" y="4796119"/>
            <a:ext cx="2258385" cy="16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2" descr="20090705-V_5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352" y="3227642"/>
            <a:ext cx="3451675" cy="286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00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716371" y="302323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Военная автомобильная техника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694" y="5589240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man Old Style" pitchFamily="18" charset="0"/>
              </a:rPr>
              <a:t>Автомобиль </a:t>
            </a:r>
            <a:r>
              <a:rPr lang="ru-RU" sz="1600" dirty="0">
                <a:latin typeface="Bookman Old Style" pitchFamily="18" charset="0"/>
              </a:rPr>
              <a:t>многоцелевого назначения </a:t>
            </a:r>
            <a:r>
              <a:rPr lang="ru-RU" sz="1600" dirty="0" smtClean="0">
                <a:latin typeface="Bookman Old Style" pitchFamily="18" charset="0"/>
              </a:rPr>
              <a:t>КАМАЗ</a:t>
            </a:r>
            <a:endParaRPr lang="ru-RU" sz="1600" dirty="0">
              <a:latin typeface="Bookman Old Style" pitchFamily="18" charset="0"/>
            </a:endParaRPr>
          </a:p>
        </p:txBody>
      </p:sp>
      <p:pic>
        <p:nvPicPr>
          <p:cNvPr id="7" name="Рисунок 6" descr="http://sdelanounas.ru/images/img/function.mil.ru/images_military_military_photo_kamaz6350-55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778" y="980728"/>
            <a:ext cx="640871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32" y="212248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79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799047" y="288501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Машиностроительная отрасль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694" y="5589240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Bookman Old Style" pitchFamily="18" charset="0"/>
              </a:rPr>
              <a:t>Бронированная машина разминирования </a:t>
            </a:r>
            <a:r>
              <a:rPr lang="ru-RU" sz="1600" dirty="0" smtClean="0">
                <a:latin typeface="Bookman Old Style" pitchFamily="18" charset="0"/>
              </a:rPr>
              <a:t>БМР-3М</a:t>
            </a:r>
          </a:p>
        </p:txBody>
      </p:sp>
      <p:pic>
        <p:nvPicPr>
          <p:cNvPr id="4" name="Рисунок 3" descr="http://topwar.ru/uploads/posts/2011-12/1323979169_0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632848" cy="4464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14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638694" y="288501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Машиностроительная отрасль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694" y="5589240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Bookman Old Style" pitchFamily="18" charset="0"/>
              </a:rPr>
              <a:t>Инженерная машина </a:t>
            </a:r>
            <a:r>
              <a:rPr lang="ru-RU" sz="1600" dirty="0" err="1">
                <a:latin typeface="Bookman Old Style" pitchFamily="18" charset="0"/>
              </a:rPr>
              <a:t>разграждения</a:t>
            </a:r>
            <a:r>
              <a:rPr lang="ru-RU" sz="1600" dirty="0">
                <a:latin typeface="Bookman Old Style" pitchFamily="18" charset="0"/>
              </a:rPr>
              <a:t> </a:t>
            </a:r>
            <a:r>
              <a:rPr lang="ru-RU" sz="1600" dirty="0" smtClean="0">
                <a:latin typeface="Bookman Old Style" pitchFamily="18" charset="0"/>
              </a:rPr>
              <a:t>ИМР-3</a:t>
            </a:r>
          </a:p>
        </p:txBody>
      </p:sp>
      <p:pic>
        <p:nvPicPr>
          <p:cNvPr id="5" name="Рисунок 4" descr="http://topwar.ru/uploads/posts/2011-12/1323979238_0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750" y="1268760"/>
            <a:ext cx="691276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885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843880" y="288501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Бронетанковая промышленность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6404" y="1196752"/>
            <a:ext cx="80100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Bookman Old Style" pitchFamily="18" charset="0"/>
              </a:rPr>
              <a:t>1. </a:t>
            </a:r>
            <a:r>
              <a:rPr lang="ru-RU" dirty="0" smtClean="0">
                <a:latin typeface="Bookman Old Style" pitchFamily="18" charset="0"/>
              </a:rPr>
              <a:t>Раньше </a:t>
            </a:r>
            <a:r>
              <a:rPr lang="ru-RU" dirty="0">
                <a:latin typeface="Bookman Old Style" pitchFamily="18" charset="0"/>
              </a:rPr>
              <a:t>одна из самых развитых отраслей ВПК.</a:t>
            </a:r>
            <a:br>
              <a:rPr lang="ru-RU" dirty="0">
                <a:latin typeface="Bookman Old Style" pitchFamily="18" charset="0"/>
              </a:rPr>
            </a:br>
            <a:r>
              <a:rPr lang="ru-RU" dirty="0">
                <a:latin typeface="Bookman Old Style" pitchFamily="18" charset="0"/>
              </a:rPr>
              <a:t>2. Танки производят на двух заводах: Нижний Тагил и Омск.</a:t>
            </a:r>
            <a:br>
              <a:rPr lang="ru-RU" dirty="0">
                <a:latin typeface="Bookman Old Style" pitchFamily="18" charset="0"/>
              </a:rPr>
            </a:br>
            <a:r>
              <a:rPr lang="ru-RU" dirty="0">
                <a:latin typeface="Bookman Old Style" pitchFamily="18" charset="0"/>
              </a:rPr>
              <a:t>3. Бронетранспортер – Арзамас.</a:t>
            </a:r>
            <a:br>
              <a:rPr lang="ru-RU" dirty="0">
                <a:latin typeface="Bookman Old Style" pitchFamily="18" charset="0"/>
              </a:rPr>
            </a:br>
            <a:r>
              <a:rPr lang="ru-RU" dirty="0">
                <a:latin typeface="Bookman Old Style" pitchFamily="18" charset="0"/>
              </a:rPr>
              <a:t>4. БМП </a:t>
            </a:r>
            <a:r>
              <a:rPr lang="ru-RU" dirty="0" smtClean="0">
                <a:latin typeface="Bookman Old Style" pitchFamily="18" charset="0"/>
              </a:rPr>
              <a:t>– Курган.</a:t>
            </a:r>
            <a:endParaRPr lang="ru-RU" dirty="0"/>
          </a:p>
        </p:txBody>
      </p:sp>
      <p:pic>
        <p:nvPicPr>
          <p:cNvPr id="11" name="Рисунок 1" descr="1189760819_0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52"/>
          <a:stretch/>
        </p:blipFill>
        <p:spPr bwMode="auto">
          <a:xfrm>
            <a:off x="2411760" y="4282506"/>
            <a:ext cx="5275536" cy="225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3" descr="img_anton_6682_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04" y="2564904"/>
            <a:ext cx="2499457" cy="158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4" descr="btr-4_bau23_2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528" y="1978245"/>
            <a:ext cx="3563888" cy="212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4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29" y="188641"/>
            <a:ext cx="931587" cy="67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7581" y="523279"/>
            <a:ext cx="10384735" cy="565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Рисунок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278896"/>
            <a:ext cx="1852815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99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683568" y="288501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Бронетанковая промышленность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694" y="5589240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man Old Style" pitchFamily="18" charset="0"/>
              </a:rPr>
              <a:t>БТР, произведенный в России</a:t>
            </a:r>
          </a:p>
        </p:txBody>
      </p:sp>
      <p:pic>
        <p:nvPicPr>
          <p:cNvPr id="7" name="Рисунок 6" descr="http://topwar.ru/uploads/posts/2011-12/thumbs/1323978443_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69674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49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Танкостроение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3780" y="558851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Bookman Old Style" pitchFamily="18" charset="0"/>
              </a:rPr>
              <a:t> </a:t>
            </a:r>
            <a:r>
              <a:rPr lang="ru-RU" sz="1600" dirty="0" smtClean="0">
                <a:latin typeface="Bookman Old Style" pitchFamily="18" charset="0"/>
              </a:rPr>
              <a:t>       </a:t>
            </a:r>
            <a:r>
              <a:rPr lang="ru-RU" sz="1600" dirty="0">
                <a:latin typeface="Bookman Old Style" pitchFamily="18" charset="0"/>
              </a:rPr>
              <a:t>Танки Т-90 относятся к числу лучших в мире</a:t>
            </a:r>
            <a:r>
              <a:rPr lang="ru-RU" sz="1600" dirty="0" smtClean="0">
                <a:latin typeface="Bookman Old Style" pitchFamily="18" charset="0"/>
              </a:rPr>
              <a:t>.</a:t>
            </a:r>
          </a:p>
          <a:p>
            <a:pPr algn="ctr"/>
            <a:r>
              <a:rPr lang="ru-RU" sz="1600" dirty="0" smtClean="0">
                <a:latin typeface="Bookman Old Style" pitchFamily="18" charset="0"/>
              </a:rPr>
              <a:t>Производитель: Уралвагонзавод</a:t>
            </a:r>
          </a:p>
        </p:txBody>
      </p:sp>
      <p:pic>
        <p:nvPicPr>
          <p:cNvPr id="7" name="Рисунок 6" descr="http://topwar.ru/uploads/posts/2011-12/1323979240_0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980728"/>
            <a:ext cx="63138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0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Танкостроение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3780" y="558851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Bookman Old Style" pitchFamily="18" charset="0"/>
              </a:rPr>
              <a:t> </a:t>
            </a:r>
            <a:r>
              <a:rPr lang="ru-RU" sz="1600" dirty="0" smtClean="0">
                <a:latin typeface="Bookman Old Style" pitchFamily="18" charset="0"/>
              </a:rPr>
              <a:t>       </a:t>
            </a:r>
            <a:r>
              <a:rPr lang="ru-RU" sz="1600" dirty="0">
                <a:latin typeface="Bookman Old Style" pitchFamily="18" charset="0"/>
              </a:rPr>
              <a:t>Боевая машина поддержки танков «Терминатор</a:t>
            </a:r>
            <a:r>
              <a:rPr lang="ru-RU" sz="1600" dirty="0" smtClean="0">
                <a:latin typeface="Bookman Old Style" pitchFamily="18" charset="0"/>
              </a:rPr>
              <a:t>».</a:t>
            </a:r>
          </a:p>
          <a:p>
            <a:pPr algn="ctr"/>
            <a:r>
              <a:rPr lang="ru-RU" sz="1600" dirty="0" smtClean="0">
                <a:latin typeface="Bookman Old Style" pitchFamily="18" charset="0"/>
              </a:rPr>
              <a:t>Производитель: Уралвагонзавод</a:t>
            </a:r>
          </a:p>
        </p:txBody>
      </p:sp>
      <p:pic>
        <p:nvPicPr>
          <p:cNvPr id="5" name="Рисунок 4" descr="http://topwar.ru/uploads/posts/2011-12/1323979173_0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832" y="1052736"/>
            <a:ext cx="669674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46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Танкостроение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5588512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Bookman Old Style" pitchFamily="18" charset="0"/>
              </a:rPr>
              <a:t> </a:t>
            </a:r>
            <a:r>
              <a:rPr lang="ru-RU" sz="1600" dirty="0" smtClean="0">
                <a:latin typeface="Bookman Old Style" pitchFamily="18" charset="0"/>
              </a:rPr>
              <a:t>       </a:t>
            </a:r>
            <a:r>
              <a:rPr lang="ru-RU" sz="1600" dirty="0">
                <a:latin typeface="Bookman Old Style" pitchFamily="18" charset="0"/>
              </a:rPr>
              <a:t>Танки Т-34 нередко можно увидеть и сейчас. </a:t>
            </a:r>
            <a:endParaRPr lang="ru-RU" sz="1600" dirty="0" smtClean="0">
              <a:latin typeface="Bookman Old Style" pitchFamily="18" charset="0"/>
            </a:endParaRPr>
          </a:p>
          <a:p>
            <a:pPr algn="ctr"/>
            <a:r>
              <a:rPr lang="ru-RU" sz="1600" dirty="0" smtClean="0">
                <a:latin typeface="Bookman Old Style" pitchFamily="18" charset="0"/>
              </a:rPr>
              <a:t>Они </a:t>
            </a:r>
            <a:r>
              <a:rPr lang="ru-RU" sz="1600" dirty="0">
                <a:latin typeface="Bookman Old Style" pitchFamily="18" charset="0"/>
              </a:rPr>
              <a:t>стали памятниками подвигу советских воинов и тружеников тыла.</a:t>
            </a:r>
            <a:endParaRPr lang="ru-RU" sz="1600" dirty="0" smtClean="0">
              <a:latin typeface="Bookman Old Style" pitchFamily="18" charset="0"/>
            </a:endParaRPr>
          </a:p>
          <a:p>
            <a:pPr algn="ctr"/>
            <a:r>
              <a:rPr lang="ru-RU" sz="1600" dirty="0" smtClean="0">
                <a:latin typeface="Bookman Old Style" pitchFamily="18" charset="0"/>
              </a:rPr>
              <a:t>Производитель: Уралвагонзавод</a:t>
            </a:r>
          </a:p>
        </p:txBody>
      </p:sp>
      <p:pic>
        <p:nvPicPr>
          <p:cNvPr id="7" name="Рисунок 6" descr="http://topwar.ru/uploads/posts/2011-12/thumbs/1323979238_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872" y="908720"/>
            <a:ext cx="597666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22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694420" y="288501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Военное судостроение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3436" y="1052736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Трудно </a:t>
            </a:r>
            <a:r>
              <a:rPr lang="ru-RU" sz="1600" dirty="0">
                <a:latin typeface="Bookman Old Style" pitchFamily="18" charset="0"/>
              </a:rPr>
              <a:t>отделить от </a:t>
            </a:r>
            <a:r>
              <a:rPr lang="ru-RU" sz="1600" dirty="0" smtClean="0">
                <a:latin typeface="Bookman Old Style" pitchFamily="18" charset="0"/>
              </a:rPr>
              <a:t>гражданского.</a:t>
            </a:r>
          </a:p>
          <a:p>
            <a:pPr marL="342900" indent="-342900" algn="just">
              <a:buAutoNum type="arabicPeriod"/>
            </a:pPr>
            <a:r>
              <a:rPr lang="ru-RU" sz="1600" dirty="0">
                <a:latin typeface="Bookman Old Style" pitchFamily="18" charset="0"/>
              </a:rPr>
              <a:t>К</a:t>
            </a:r>
            <a:r>
              <a:rPr lang="ru-RU" sz="1600" dirty="0" smtClean="0">
                <a:latin typeface="Bookman Old Style" pitchFamily="18" charset="0"/>
              </a:rPr>
              <a:t>рупнейший центр: Санкт-Петербург </a:t>
            </a:r>
            <a:r>
              <a:rPr lang="ru-RU" sz="1600" dirty="0">
                <a:latin typeface="Bookman Old Style" pitchFamily="18" charset="0"/>
              </a:rPr>
              <a:t>– 40 </a:t>
            </a:r>
            <a:r>
              <a:rPr lang="ru-RU" sz="1600" dirty="0" smtClean="0">
                <a:latin typeface="Bookman Old Style" pitchFamily="18" charset="0"/>
              </a:rPr>
              <a:t>предприятий</a:t>
            </a:r>
          </a:p>
          <a:p>
            <a:pPr marL="342900" indent="-342900" algn="just">
              <a:buAutoNum type="arabicPeriod"/>
            </a:pPr>
            <a:r>
              <a:rPr lang="ru-RU" sz="1600" dirty="0" smtClean="0">
                <a:latin typeface="Bookman Old Style" pitchFamily="18" charset="0"/>
              </a:rPr>
              <a:t>Подводные </a:t>
            </a:r>
            <a:r>
              <a:rPr lang="ru-RU" sz="1600" dirty="0">
                <a:latin typeface="Bookman Old Style" pitchFamily="18" charset="0"/>
              </a:rPr>
              <a:t>лодки – Северодвинск (возле Архангельска).</a:t>
            </a:r>
            <a:endParaRPr lang="ru-RU" sz="1600" dirty="0" smtClean="0"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4" descr="p110545097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48531"/>
            <a:ext cx="3473799" cy="2049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3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37112"/>
            <a:ext cx="3456384" cy="213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" descr="261e6f7ac8b3aabba019212534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27749"/>
            <a:ext cx="3456384" cy="2049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2" descr="265-12-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527" y="4422221"/>
            <a:ext cx="3473799" cy="213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93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Военное судостроение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http://img.gazeta.ru/files3/41/3768041/TASS_1100472-pic4_zoom-1000x-8065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02"/>
          <a:stretch/>
        </p:blipFill>
        <p:spPr bwMode="auto">
          <a:xfrm>
            <a:off x="1482793" y="1027938"/>
            <a:ext cx="6480720" cy="30174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874440" y="4221088"/>
            <a:ext cx="7632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Bookman Old Style" pitchFamily="18" charset="0"/>
              </a:rPr>
              <a:t> </a:t>
            </a:r>
            <a:r>
              <a:rPr lang="ru-RU" sz="1600" dirty="0" smtClean="0">
                <a:latin typeface="Bookman Old Style" pitchFamily="18" charset="0"/>
              </a:rPr>
              <a:t>        Судостроители участвуют </a:t>
            </a:r>
            <a:r>
              <a:rPr lang="ru-RU" sz="1600" dirty="0">
                <a:latin typeface="Bookman Old Style" pitchFamily="18" charset="0"/>
              </a:rPr>
              <a:t>в изготовлении корпусов двух </a:t>
            </a:r>
            <a:r>
              <a:rPr lang="ru-RU" sz="1600" dirty="0" err="1">
                <a:latin typeface="Bookman Old Style" pitchFamily="18" charset="0"/>
              </a:rPr>
              <a:t>десантно</a:t>
            </a:r>
            <a:r>
              <a:rPr lang="ru-RU" sz="1600" dirty="0">
                <a:latin typeface="Bookman Old Style" pitchFamily="18" charset="0"/>
              </a:rPr>
              <a:t>-вертолётных кораблей-доков типа «Мистраль». Кроме того, в программе </a:t>
            </a:r>
            <a:r>
              <a:rPr lang="ru-RU" sz="1600" dirty="0" smtClean="0">
                <a:latin typeface="Bookman Old Style" pitchFamily="18" charset="0"/>
              </a:rPr>
              <a:t>– </a:t>
            </a:r>
            <a:r>
              <a:rPr lang="ru-RU" sz="1600" dirty="0">
                <a:latin typeface="Bookman Old Style" pitchFamily="18" charset="0"/>
              </a:rPr>
              <a:t>строительство дизель-электрического ледокола мощностью 25 мегаватт, который должен быть сдан заказчику в октябре 2015 года, и подготовка к строительству серии атомных ледоколов мощностью 60 мегаватт. Параллельно корабелы продолжают возводить первую в мире плавучую атомную электростанцию для труднодоступных районов</a:t>
            </a:r>
            <a:r>
              <a:rPr lang="ru-RU" sz="1600" dirty="0" smtClean="0">
                <a:latin typeface="Bookman Old Style" pitchFamily="18" charset="0"/>
              </a:rPr>
              <a:t>.</a:t>
            </a: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661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 fontScale="92500"/>
          </a:bodyPr>
          <a:lstStyle/>
          <a:p>
            <a:pPr marL="45720" indent="0" algn="ctr">
              <a:buNone/>
            </a:pPr>
            <a:r>
              <a:rPr lang="ru-RU" sz="2800" b="1" dirty="0" smtClean="0">
                <a:latin typeface="Bookman Old Style" pitchFamily="18" charset="0"/>
              </a:rPr>
              <a:t>    </a:t>
            </a: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Российская </a:t>
            </a:r>
            <a:r>
              <a:rPr lang="ru-RU" sz="2800" b="1" dirty="0">
                <a:solidFill>
                  <a:schemeClr val="tx1"/>
                </a:solidFill>
                <a:latin typeface="Bookman Old Style" pitchFamily="18" charset="0"/>
              </a:rPr>
              <a:t>микроэлектроника для ВПК </a:t>
            </a:r>
          </a:p>
        </p:txBody>
      </p:sp>
      <p:pic>
        <p:nvPicPr>
          <p:cNvPr id="8" name="Рисунок 7" descr="http://sdelanounas.ru/images/img/img-fotki.yandex.ru/x400_get_4423_100474201.27_0_72b3e_86226709_XXXL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7200800" cy="4752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1" y="198426"/>
            <a:ext cx="903585" cy="65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42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614884" y="19842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latin typeface="Bookman Old Style" pitchFamily="18" charset="0"/>
              </a:rPr>
              <a:t>    </a:t>
            </a: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Конверсия 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1" y="198426"/>
            <a:ext cx="903585" cy="65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880917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Bookman Old Style" pitchFamily="18" charset="0"/>
              </a:rPr>
              <a:t>     Конверсия  (</a:t>
            </a:r>
            <a:r>
              <a:rPr lang="en-US" b="1" dirty="0" err="1" smtClean="0">
                <a:latin typeface="Bookman Old Style" pitchFamily="18" charset="0"/>
              </a:rPr>
              <a:t>conversic</a:t>
            </a:r>
            <a:r>
              <a:rPr lang="ru-RU" b="1" dirty="0" smtClean="0">
                <a:latin typeface="Bookman Old Style" pitchFamily="18" charset="0"/>
              </a:rPr>
              <a:t>)</a:t>
            </a:r>
            <a:r>
              <a:rPr lang="en-US" b="1" dirty="0" smtClean="0">
                <a:latin typeface="Bookman Old Style" pitchFamily="18" charset="0"/>
              </a:rPr>
              <a:t> </a:t>
            </a:r>
            <a:r>
              <a:rPr lang="en-US" dirty="0">
                <a:latin typeface="Bookman Old Style" pitchFamily="18" charset="0"/>
              </a:rPr>
              <a:t>– </a:t>
            </a:r>
            <a:r>
              <a:rPr lang="ru-RU" dirty="0">
                <a:latin typeface="Bookman Old Style" pitchFamily="18" charset="0"/>
              </a:rPr>
              <a:t>изменение, </a:t>
            </a:r>
            <a:r>
              <a:rPr lang="ru-RU" dirty="0" smtClean="0">
                <a:latin typeface="Bookman Old Style" pitchFamily="18" charset="0"/>
              </a:rPr>
              <a:t>превращение - перевод </a:t>
            </a:r>
            <a:r>
              <a:rPr lang="ru-RU" dirty="0">
                <a:latin typeface="Bookman Old Style" pitchFamily="18" charset="0"/>
              </a:rPr>
              <a:t>военного производства на выпуск гражданской продукции.</a:t>
            </a:r>
            <a:endParaRPr lang="ru-RU" dirty="0"/>
          </a:p>
        </p:txBody>
      </p:sp>
      <p:pic>
        <p:nvPicPr>
          <p:cNvPr id="6" name="Рисунок 7" descr="1181317178_06_02_01_bi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99193"/>
            <a:ext cx="2978116" cy="217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5" descr="h_6GFH0Vory5iUMqsQT4fEAjR7a19WbYke_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302" y="1599193"/>
            <a:ext cx="2495000" cy="291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4" descr="а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9" y="4940287"/>
            <a:ext cx="2076966" cy="155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6" descr="Header_MXZX-white-60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44" y="4221088"/>
            <a:ext cx="2919915" cy="2335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2" descr="mksm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586" y="4819877"/>
            <a:ext cx="2682433" cy="167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im1-tub-ru.yandex.net/i?id=84e0e2e7927a304abcbef04998a0a067-36-144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009" y="3239158"/>
            <a:ext cx="20478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0-tub-ru.yandex.net/i?id=c9ed9e873b9d7f9ea09b7c8459653f3c-59-144&amp;n=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5" y="1638048"/>
            <a:ext cx="2073904" cy="138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04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latin typeface="Bookman Old Style" pitchFamily="18" charset="0"/>
              </a:rPr>
              <a:t>    </a:t>
            </a: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Литература 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1" y="198426"/>
            <a:ext cx="903585" cy="65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im0-tub-ru.yandex.net/i?id=3753b5b966368b63d06e2b226abde008-119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268759"/>
            <a:ext cx="2900483" cy="410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im0-tub-ru.yandex.net/i?id=21cd29887542a00d63635a0a6e9153f4-97-144&amp;n=2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680" y="1322764"/>
            <a:ext cx="3312368" cy="3996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80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620688"/>
            <a:ext cx="11030258" cy="5188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3265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45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535493"/>
            <a:ext cx="10445491" cy="5758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3265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373216"/>
            <a:ext cx="1465553" cy="1215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2747"/>
            <a:ext cx="1852761" cy="996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32273"/>
            <a:ext cx="2016436" cy="121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40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0" name="Picture 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4217"/>
            <a:ext cx="8813364" cy="643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36" y="267564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93" y="5805264"/>
            <a:ext cx="1453687" cy="68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Рисунок 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960" y="5676352"/>
            <a:ext cx="1537987" cy="103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1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448114"/>
            <a:ext cx="10289171" cy="432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06143" y="346657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Bookman Old Style" pitchFamily="18" charset="0"/>
              </a:rPr>
              <a:t>Классификация артиллерии</a:t>
            </a:r>
          </a:p>
        </p:txBody>
      </p:sp>
      <p:pic>
        <p:nvPicPr>
          <p:cNvPr id="8" name="Рисунок 4" descr="fla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3265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Рисунок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229200"/>
            <a:ext cx="1985962" cy="1141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Рисунок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87" y="5229200"/>
            <a:ext cx="1908373" cy="1156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98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1619672" y="198573"/>
            <a:ext cx="7178435" cy="936104"/>
          </a:xfrm>
        </p:spPr>
        <p:txBody>
          <a:bodyPr>
            <a:normAutofit/>
          </a:bodyPr>
          <a:lstStyle/>
          <a:p>
            <a:pPr marL="45720" lv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</a:rPr>
              <a:t>География оборонной </a:t>
            </a:r>
            <a:r>
              <a:rPr lang="ru-RU" b="1" dirty="0">
                <a:solidFill>
                  <a:schemeClr val="tx1"/>
                </a:solidFill>
                <a:latin typeface="Bookman Old Style" pitchFamily="18" charset="0"/>
              </a:rPr>
              <a:t>промышленности </a:t>
            </a:r>
            <a:endParaRPr lang="ru-RU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L="45720" lvl="0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Bookman Old Style" pitchFamily="18" charset="0"/>
              </a:rPr>
              <a:t>годы Великой Отечественной </a:t>
            </a:r>
            <a:r>
              <a:rPr lang="ru-RU" b="1" dirty="0" smtClean="0">
                <a:solidFill>
                  <a:schemeClr val="tx1"/>
                </a:solidFill>
                <a:latin typeface="Bookman Old Style" pitchFamily="18" charset="0"/>
              </a:rPr>
              <a:t>войны</a:t>
            </a:r>
            <a:endParaRPr lang="ru-RU" b="1" dirty="0">
              <a:solidFill>
                <a:schemeClr val="tx1"/>
              </a:solidFill>
              <a:latin typeface="Bookman Old Style" pitchFamily="18" charset="0"/>
            </a:endParaRPr>
          </a:p>
          <a:p>
            <a:pPr marL="45720" indent="0" algn="ctr">
              <a:buNone/>
            </a:pP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4293" y="1393063"/>
            <a:ext cx="78237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Bookman Old Style" pitchFamily="18" charset="0"/>
              </a:rPr>
              <a:t>Крупнейшие центры</a:t>
            </a:r>
          </a:p>
          <a:p>
            <a:pPr algn="ctr"/>
            <a:endParaRPr lang="ru-RU" sz="2000" b="1" dirty="0">
              <a:latin typeface="Bookman Old Style" pitchFamily="18" charset="0"/>
            </a:endParaRPr>
          </a:p>
          <a:p>
            <a:pPr lvl="0" algn="just"/>
            <a:r>
              <a:rPr lang="ru-RU" sz="1600" b="1" dirty="0">
                <a:latin typeface="Bookman Old Style" pitchFamily="18" charset="0"/>
              </a:rPr>
              <a:t>Артиллерия: </a:t>
            </a:r>
            <a:r>
              <a:rPr lang="ru-RU" sz="1600" dirty="0">
                <a:latin typeface="Bookman Old Style" pitchFamily="18" charset="0"/>
              </a:rPr>
              <a:t>Урал (667 эвакуированных заводов); Средняя Азия и Казахстан (308); Поволжье (226); </a:t>
            </a:r>
            <a:r>
              <a:rPr lang="ru-RU" sz="1600" dirty="0" smtClean="0">
                <a:latin typeface="Bookman Old Style" pitchFamily="18" charset="0"/>
              </a:rPr>
              <a:t>Пермь; </a:t>
            </a:r>
            <a:r>
              <a:rPr lang="ru-RU" sz="1600" dirty="0">
                <a:latin typeface="Bookman Old Style" pitchFamily="18" charset="0"/>
              </a:rPr>
              <a:t>Ленинград (заводы Кировский (ранее Путиловский), «Баррикады», «Арсенал», «Большевик» (ранее </a:t>
            </a:r>
            <a:r>
              <a:rPr lang="ru-RU" sz="1600" dirty="0" err="1">
                <a:latin typeface="Bookman Old Style" pitchFamily="18" charset="0"/>
              </a:rPr>
              <a:t>Обуховский</a:t>
            </a:r>
            <a:r>
              <a:rPr lang="ru-RU" sz="1600" dirty="0">
                <a:latin typeface="Bookman Old Style" pitchFamily="18" charset="0"/>
              </a:rPr>
              <a:t> завод), им. Калинина, завод им. Ворошилова и др.); Киев («Арсенал</a:t>
            </a:r>
            <a:r>
              <a:rPr lang="ru-RU" sz="1600" dirty="0" smtClean="0">
                <a:latin typeface="Bookman Old Style" pitchFamily="18" charset="0"/>
              </a:rPr>
              <a:t>»).</a:t>
            </a:r>
            <a:endParaRPr lang="ru-RU" sz="1600" dirty="0">
              <a:latin typeface="Bookman Old Style" pitchFamily="18" charset="0"/>
            </a:endParaRPr>
          </a:p>
          <a:p>
            <a:pPr lvl="0" algn="just"/>
            <a:r>
              <a:rPr lang="ru-RU" sz="1600" b="1" dirty="0">
                <a:latin typeface="Bookman Old Style" pitchFamily="18" charset="0"/>
              </a:rPr>
              <a:t>Минометы:</a:t>
            </a:r>
            <a:r>
              <a:rPr lang="ru-RU" sz="1600" dirty="0">
                <a:latin typeface="Bookman Old Style" pitchFamily="18" charset="0"/>
              </a:rPr>
              <a:t> Ленинград, Сталинград, Севастополь, Москва; Урал</a:t>
            </a:r>
            <a:r>
              <a:rPr lang="ru-RU" sz="1600" dirty="0" smtClean="0">
                <a:latin typeface="Bookman Old Style" pitchFamily="18" charset="0"/>
              </a:rPr>
              <a:t>.</a:t>
            </a:r>
            <a:endParaRPr lang="ru-RU" sz="1600" b="1" dirty="0" smtClean="0">
              <a:latin typeface="Bookman Old Style" pitchFamily="18" charset="0"/>
            </a:endParaRPr>
          </a:p>
          <a:p>
            <a:pPr lvl="0" algn="just"/>
            <a:r>
              <a:rPr lang="ru-RU" sz="1600" b="1" dirty="0" smtClean="0">
                <a:latin typeface="Bookman Old Style" pitchFamily="18" charset="0"/>
              </a:rPr>
              <a:t>Реактивная </a:t>
            </a:r>
            <a:r>
              <a:rPr lang="ru-RU" sz="1600" b="1" dirty="0">
                <a:latin typeface="Bookman Old Style" pitchFamily="18" charset="0"/>
              </a:rPr>
              <a:t>артиллерия:</a:t>
            </a:r>
            <a:r>
              <a:rPr lang="ru-RU" sz="1600" dirty="0">
                <a:latin typeface="Bookman Old Style" pitchFamily="18" charset="0"/>
              </a:rPr>
              <a:t> Воронеж, Москва, Ленинград, Горький; Средняя Азия, Сибирь</a:t>
            </a:r>
            <a:r>
              <a:rPr lang="ru-RU" sz="1600" dirty="0" smtClean="0">
                <a:latin typeface="Bookman Old Style" pitchFamily="18" charset="0"/>
              </a:rPr>
              <a:t>.</a:t>
            </a:r>
            <a:endParaRPr lang="ru-RU" sz="1600" b="1" dirty="0" smtClean="0">
              <a:latin typeface="Bookman Old Style" pitchFamily="18" charset="0"/>
            </a:endParaRPr>
          </a:p>
          <a:p>
            <a:pPr algn="just"/>
            <a:r>
              <a:rPr lang="ru-RU" sz="1600" b="1" dirty="0" smtClean="0">
                <a:latin typeface="Bookman Old Style" pitchFamily="18" charset="0"/>
              </a:rPr>
              <a:t>«</a:t>
            </a:r>
            <a:r>
              <a:rPr lang="ru-RU" sz="1600" b="1" dirty="0">
                <a:latin typeface="Bookman Old Style" pitchFamily="18" charset="0"/>
              </a:rPr>
              <a:t>Катюши»:</a:t>
            </a:r>
            <a:r>
              <a:rPr lang="ru-RU" sz="1600" dirty="0">
                <a:latin typeface="Bookman Old Style" pitchFamily="18" charset="0"/>
              </a:rPr>
              <a:t> Киров, Пенза, Свердловск (до эвакуации – Воронеж), Нижний Тагил, Казань, Челябинск, Баку</a:t>
            </a:r>
            <a:r>
              <a:rPr lang="ru-RU" sz="1600" dirty="0" smtClean="0">
                <a:latin typeface="Bookman Old Style" pitchFamily="18" charset="0"/>
              </a:rPr>
              <a:t>.</a:t>
            </a:r>
            <a:endParaRPr lang="ru-RU" sz="1600" b="1" dirty="0" smtClean="0">
              <a:latin typeface="Bookman Old Style" pitchFamily="18" charset="0"/>
            </a:endParaRPr>
          </a:p>
          <a:p>
            <a:pPr lvl="0" algn="just"/>
            <a:r>
              <a:rPr lang="ru-RU" sz="1600" b="1" dirty="0" smtClean="0">
                <a:latin typeface="Bookman Old Style" pitchFamily="18" charset="0"/>
              </a:rPr>
              <a:t>Танки</a:t>
            </a:r>
            <a:r>
              <a:rPr lang="ru-RU" sz="1600" b="1" dirty="0">
                <a:latin typeface="Bookman Old Style" pitchFamily="18" charset="0"/>
              </a:rPr>
              <a:t>:</a:t>
            </a:r>
            <a:r>
              <a:rPr lang="ru-RU" sz="1600" dirty="0">
                <a:latin typeface="Bookman Old Style" pitchFamily="18" charset="0"/>
              </a:rPr>
              <a:t> Горький, Москва, Харьков, Ленинград, Горький, Сталинград, Киров, Челябинск, Свердловск («Уралмаш»), Рубцовск (Алтай), Коломна</a:t>
            </a:r>
            <a:r>
              <a:rPr lang="ru-RU" sz="1600" dirty="0" smtClean="0">
                <a:latin typeface="Bookman Old Style" pitchFamily="18" charset="0"/>
              </a:rPr>
              <a:t>.</a:t>
            </a:r>
            <a:endParaRPr lang="ru-RU" sz="1600" b="1" dirty="0" smtClean="0">
              <a:latin typeface="Bookman Old Style" pitchFamily="18" charset="0"/>
            </a:endParaRPr>
          </a:p>
          <a:p>
            <a:pPr lvl="0" algn="just"/>
            <a:r>
              <a:rPr lang="ru-RU" sz="1600" b="1" dirty="0" smtClean="0">
                <a:latin typeface="Bookman Old Style" pitchFamily="18" charset="0"/>
              </a:rPr>
              <a:t>Стрелковое </a:t>
            </a:r>
            <a:r>
              <a:rPr lang="ru-RU" sz="1600" b="1" dirty="0">
                <a:latin typeface="Bookman Old Style" pitchFamily="18" charset="0"/>
              </a:rPr>
              <a:t>оружие:</a:t>
            </a:r>
            <a:r>
              <a:rPr lang="ru-RU" sz="1600" dirty="0">
                <a:latin typeface="Bookman Old Style" pitchFamily="18" charset="0"/>
              </a:rPr>
              <a:t> Тула, Москва (МАЗ, заводы «Серп и молот», «Динамо»), Ижевск, Ковров, Кировская область, Средний Урал</a:t>
            </a:r>
            <a:r>
              <a:rPr lang="ru-RU" sz="1600" dirty="0" smtClean="0">
                <a:latin typeface="Bookman Old Style" pitchFamily="18" charset="0"/>
              </a:rPr>
              <a:t>.</a:t>
            </a:r>
          </a:p>
          <a:p>
            <a:pPr lvl="0" algn="just"/>
            <a:r>
              <a:rPr lang="ru-RU" sz="1600" b="1" dirty="0">
                <a:latin typeface="Bookman Old Style" pitchFamily="18" charset="0"/>
              </a:rPr>
              <a:t>Артиллерийское и стрелковое вооружение авиации:</a:t>
            </a:r>
            <a:r>
              <a:rPr lang="ru-RU" sz="1600" dirty="0">
                <a:latin typeface="Bookman Old Style" pitchFamily="18" charset="0"/>
              </a:rPr>
              <a:t> Тула, Ижевск.</a:t>
            </a:r>
          </a:p>
          <a:p>
            <a:pPr lvl="0" algn="just"/>
            <a:r>
              <a:rPr lang="ru-RU" sz="1600" b="1" dirty="0">
                <a:latin typeface="Bookman Old Style" pitchFamily="18" charset="0"/>
              </a:rPr>
              <a:t>Оптика:</a:t>
            </a:r>
            <a:r>
              <a:rPr lang="ru-RU" sz="1600" dirty="0">
                <a:latin typeface="Bookman Old Style" pitchFamily="18" charset="0"/>
              </a:rPr>
              <a:t> Ленинград, Изюм, Москва, Поволжье.</a:t>
            </a:r>
          </a:p>
          <a:p>
            <a:pPr lvl="0" algn="just"/>
            <a:endParaRPr lang="ru-RU" sz="1600" dirty="0">
              <a:latin typeface="Bookman Old Style" pitchFamily="18" charset="0"/>
            </a:endParaRPr>
          </a:p>
        </p:txBody>
      </p:sp>
      <p:pic>
        <p:nvPicPr>
          <p:cNvPr id="7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04" y="198426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5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sz="quarter" idx="13"/>
          </p:nvPr>
        </p:nvSpPr>
        <p:spPr>
          <a:xfrm>
            <a:off x="720532" y="327556"/>
            <a:ext cx="7992888" cy="57606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Bookman Old Style" pitchFamily="18" charset="0"/>
              </a:rPr>
              <a:t>Сталинградский тракторный завод</a:t>
            </a:r>
            <a:endParaRPr lang="ru-RU" sz="2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fla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32" y="212248"/>
            <a:ext cx="1047601" cy="756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http://im1-tub-ru.yandex.net/i?id=de06660741fb06f51344427db6fa6f77-17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288" y="4130729"/>
            <a:ext cx="3070829" cy="205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3-tub-ru.yandex.net/i?id=906d58196435283be7a172873962109c-100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67577"/>
            <a:ext cx="3793604" cy="202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2-tub-ru.yandex.net/i?id=c84bfbb5c4c33474d377378e60a56c0a-72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32" y="1356248"/>
            <a:ext cx="3295595" cy="221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5054" y="40032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 smtClean="0">
                <a:latin typeface="Bookman Old Style" pitchFamily="18" charset="0"/>
              </a:rPr>
              <a:t>       К </a:t>
            </a:r>
            <a:r>
              <a:rPr lang="ru-RU" sz="1600" dirty="0">
                <a:latin typeface="Bookman Old Style" pitchFamily="18" charset="0"/>
              </a:rPr>
              <a:t>началу Великой Отечественной войны </a:t>
            </a:r>
            <a:r>
              <a:rPr lang="ru-RU" sz="1600" dirty="0" smtClean="0">
                <a:latin typeface="Bookman Old Style" pitchFamily="18" charset="0"/>
              </a:rPr>
              <a:t>заводу </a:t>
            </a:r>
            <a:r>
              <a:rPr lang="ru-RU" sz="1600" dirty="0">
                <a:latin typeface="Bookman Old Style" pitchFamily="18" charset="0"/>
              </a:rPr>
              <a:t>исполнилось 11 лет. Первый трактор, сошедший с конвейера, был отправлен в Москву в подарок делегатам 26 съезда партии. К началу войны на колхозных полях работали более 200 тысяч колесных и более 40 тысяч гусеничных тракторов, собранных на </a:t>
            </a:r>
            <a:r>
              <a:rPr lang="ru-RU" sz="1600" dirty="0" smtClean="0">
                <a:latin typeface="Bookman Old Style" pitchFamily="18" charset="0"/>
              </a:rPr>
              <a:t>заводе. </a:t>
            </a:r>
            <a:endParaRPr lang="ru-RU" sz="16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7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2399</TotalTime>
  <Words>944</Words>
  <Application>Microsoft Office PowerPoint</Application>
  <PresentationFormat>Экран (4:3)</PresentationFormat>
  <Paragraphs>107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Воздушный поток</vt:lpstr>
      <vt:lpstr>«Оружие Победы»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Murzilka</cp:lastModifiedBy>
  <cp:revision>349</cp:revision>
  <dcterms:modified xsi:type="dcterms:W3CDTF">2018-03-06T18:08:20Z</dcterms:modified>
</cp:coreProperties>
</file>