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409" r:id="rId2"/>
    <p:sldId id="465" r:id="rId3"/>
    <p:sldId id="459" r:id="rId4"/>
    <p:sldId id="460" r:id="rId5"/>
    <p:sldId id="457" r:id="rId6"/>
    <p:sldId id="458" r:id="rId7"/>
    <p:sldId id="456" r:id="rId8"/>
    <p:sldId id="443" r:id="rId9"/>
    <p:sldId id="469" r:id="rId10"/>
    <p:sldId id="470" r:id="rId11"/>
    <p:sldId id="471" r:id="rId12"/>
    <p:sldId id="472" r:id="rId13"/>
    <p:sldId id="473" r:id="rId14"/>
    <p:sldId id="474" r:id="rId15"/>
    <p:sldId id="476" r:id="rId16"/>
    <p:sldId id="477" r:id="rId17"/>
    <p:sldId id="478" r:id="rId18"/>
    <p:sldId id="479" r:id="rId19"/>
    <p:sldId id="480" r:id="rId20"/>
    <p:sldId id="481" r:id="rId21"/>
    <p:sldId id="482" r:id="rId22"/>
    <p:sldId id="483" r:id="rId23"/>
    <p:sldId id="484" r:id="rId24"/>
    <p:sldId id="485" r:id="rId25"/>
    <p:sldId id="486" r:id="rId26"/>
    <p:sldId id="491" r:id="rId27"/>
    <p:sldId id="492" r:id="rId28"/>
    <p:sldId id="493" r:id="rId29"/>
    <p:sldId id="487" r:id="rId30"/>
    <p:sldId id="490" r:id="rId31"/>
    <p:sldId id="444" r:id="rId32"/>
    <p:sldId id="445" r:id="rId33"/>
    <p:sldId id="446" r:id="rId34"/>
    <p:sldId id="494" r:id="rId35"/>
    <p:sldId id="495" r:id="rId36"/>
    <p:sldId id="454" r:id="rId37"/>
    <p:sldId id="489" r:id="rId38"/>
    <p:sldId id="496" r:id="rId3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8053" autoAdjust="0"/>
    <p:restoredTop sz="94660"/>
  </p:normalViewPr>
  <p:slideViewPr>
    <p:cSldViewPr>
      <p:cViewPr varScale="1">
        <p:scale>
          <a:sx n="69" d="100"/>
          <a:sy n="69" d="100"/>
        </p:scale>
        <p:origin x="-118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3" Type="http://schemas.openxmlformats.org/officeDocument/2006/relationships/image" Target="../media/image43.jpeg"/><Relationship Id="rId7" Type="http://schemas.openxmlformats.org/officeDocument/2006/relationships/image" Target="../media/image47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0.jpeg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7.jpeg"/><Relationship Id="rId4" Type="http://schemas.openxmlformats.org/officeDocument/2006/relationships/image" Target="../media/image6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1.jpeg"/><Relationship Id="rId5" Type="http://schemas.openxmlformats.org/officeDocument/2006/relationships/image" Target="../media/image70.jpeg"/><Relationship Id="rId4" Type="http://schemas.openxmlformats.org/officeDocument/2006/relationships/image" Target="../media/image69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7.jpeg"/><Relationship Id="rId4" Type="http://schemas.openxmlformats.org/officeDocument/2006/relationships/image" Target="../media/image7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5.jpeg"/><Relationship Id="rId5" Type="http://schemas.openxmlformats.org/officeDocument/2006/relationships/image" Target="../media/image84.jpeg"/><Relationship Id="rId4" Type="http://schemas.openxmlformats.org/officeDocument/2006/relationships/image" Target="../media/image83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jpeg"/><Relationship Id="rId3" Type="http://schemas.openxmlformats.org/officeDocument/2006/relationships/image" Target="../media/image88.jpeg"/><Relationship Id="rId7" Type="http://schemas.openxmlformats.org/officeDocument/2006/relationships/image" Target="../media/image9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1.jpeg"/><Relationship Id="rId5" Type="http://schemas.openxmlformats.org/officeDocument/2006/relationships/image" Target="../media/image90.jpeg"/><Relationship Id="rId4" Type="http://schemas.openxmlformats.org/officeDocument/2006/relationships/image" Target="../media/image89.jpeg"/><Relationship Id="rId9" Type="http://schemas.openxmlformats.org/officeDocument/2006/relationships/image" Target="../media/image94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318801"/>
            <a:ext cx="8424935" cy="1323151"/>
          </a:xfrm>
        </p:spPr>
        <p:txBody>
          <a:bodyPr/>
          <a:lstStyle/>
          <a:p>
            <a:pPr marL="0" indent="0" algn="ctr">
              <a:buNone/>
            </a:pPr>
            <a:r>
              <a:rPr lang="ru-RU" sz="4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Bookman Old Style" pitchFamily="18" charset="0"/>
              </a:rPr>
              <a:t>«</a:t>
            </a:r>
            <a:r>
              <a:rPr lang="ru-RU" sz="4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Bookman Old Style" pitchFamily="18" charset="0"/>
              </a:rPr>
              <a:t>Оружие </a:t>
            </a:r>
            <a:r>
              <a:rPr lang="ru-RU" sz="4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Bookman Old Style" pitchFamily="18" charset="0"/>
              </a:rPr>
              <a:t>Победы</a:t>
            </a:r>
            <a:r>
              <a:rPr lang="ru-RU" sz="4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Bookman Old Style" pitchFamily="18" charset="0"/>
              </a:rPr>
              <a:t>»</a:t>
            </a:r>
            <a:r>
              <a:rPr lang="ru-RU" sz="4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Bookman Old Style" pitchFamily="18" charset="0"/>
              </a:rPr>
              <a:t/>
            </a:r>
            <a:br>
              <a:rPr lang="ru-RU" sz="4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Bookman Old Style" pitchFamily="18" charset="0"/>
              </a:rPr>
            </a:br>
            <a:endParaRPr lang="ru-RU" sz="4000" dirty="0"/>
          </a:p>
        </p:txBody>
      </p:sp>
      <p:pic>
        <p:nvPicPr>
          <p:cNvPr id="4" name="Рисунок 4" descr="flag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332656"/>
            <a:ext cx="1047601" cy="756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Рисунок 1" descr="http://telegrafua.com/photos/bank_13868_4042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088871"/>
            <a:ext cx="4536504" cy="3698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211960" y="4941168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b="1" i="1" dirty="0"/>
              <a:t>И мы вдруг поняли, что это</a:t>
            </a:r>
            <a:endParaRPr lang="ru-RU" dirty="0"/>
          </a:p>
          <a:p>
            <a:pPr algn="r"/>
            <a:r>
              <a:rPr lang="ru-RU" b="1" i="1" dirty="0"/>
              <a:t>Во имя завтрашнего дня</a:t>
            </a:r>
            <a:endParaRPr lang="ru-RU" dirty="0"/>
          </a:p>
          <a:p>
            <a:pPr algn="r"/>
            <a:r>
              <a:rPr lang="ru-RU" b="1" i="1" dirty="0"/>
              <a:t>Железным обликом победа</a:t>
            </a:r>
            <a:endParaRPr lang="ru-RU" dirty="0"/>
          </a:p>
          <a:p>
            <a:pPr algn="r"/>
            <a:r>
              <a:rPr lang="ru-RU" b="1" i="1" dirty="0"/>
              <a:t>Из дыма встала и огня.</a:t>
            </a:r>
            <a:endParaRPr lang="ru-RU" dirty="0"/>
          </a:p>
          <a:p>
            <a:pPr algn="r"/>
            <a:r>
              <a:rPr lang="ru-RU" b="1" i="1" dirty="0"/>
              <a:t> </a:t>
            </a:r>
            <a:endParaRPr lang="ru-RU" dirty="0"/>
          </a:p>
          <a:p>
            <a:pPr algn="r"/>
            <a:r>
              <a:rPr lang="ru-RU" b="1" i="1" dirty="0"/>
              <a:t>Н. </a:t>
            </a:r>
            <a:r>
              <a:rPr lang="ru-RU" b="1" i="1" dirty="0" err="1"/>
              <a:t>Грибачев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46437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sz="quarter" idx="13"/>
          </p:nvPr>
        </p:nvSpPr>
        <p:spPr>
          <a:xfrm>
            <a:off x="899592" y="302323"/>
            <a:ext cx="7992888" cy="576064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2800" b="1" dirty="0" smtClean="0">
                <a:solidFill>
                  <a:schemeClr val="tx1"/>
                </a:solidFill>
                <a:latin typeface="Bookman Old Style" pitchFamily="18" charset="0"/>
              </a:rPr>
              <a:t>Сталинградский тракторный завод</a:t>
            </a:r>
            <a:endParaRPr lang="ru-RU" sz="2800" b="1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pic>
        <p:nvPicPr>
          <p:cNvPr id="5" name="Рисунок 4" descr="flag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732" y="212248"/>
            <a:ext cx="1047601" cy="756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 descr="http://im3-tub-ru.yandex.net/i?id=ecdf58075b591d1811ea7fac76ada1a1-28-144&amp;n=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3237" y="4005064"/>
            <a:ext cx="3592125" cy="2292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 descr="http://im3-tub-ru.yandex.net/i?id=77c29e86cd87d861591a06e325f7e030-119-144&amp;n=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9003" y="1245599"/>
            <a:ext cx="2440591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http://im0-tub-ru.yandex.net/i?id=c09e5c098c3310185c280a5dc06eb00a-64-144&amp;n=2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531" y="1245598"/>
            <a:ext cx="3563437" cy="2190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4" descr="http://im0-tub-ru.yandex.net/i?id=b079752bdf8ff68ac3b1a48a7890ed60-95-144&amp;n=2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434" y="4010922"/>
            <a:ext cx="3441982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5241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sz="quarter" idx="13"/>
          </p:nvPr>
        </p:nvSpPr>
        <p:spPr>
          <a:xfrm>
            <a:off x="634846" y="302323"/>
            <a:ext cx="7992888" cy="576064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2800" b="1" dirty="0" smtClean="0">
                <a:solidFill>
                  <a:schemeClr val="tx1"/>
                </a:solidFill>
                <a:latin typeface="Bookman Old Style" pitchFamily="18" charset="0"/>
              </a:rPr>
              <a:t>Завод «Баррикады»</a:t>
            </a:r>
            <a:endParaRPr lang="ru-RU" sz="2800" b="1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pic>
        <p:nvPicPr>
          <p:cNvPr id="5" name="Рисунок 4" descr="flag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732" y="212248"/>
            <a:ext cx="1047601" cy="756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http://im2-tub-ru.yandex.net/i?id=d588613000311711e4f0a64f26fbf3de-64-144&amp;n=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2928" y="1196752"/>
            <a:ext cx="3515318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im3-tub-ru.yandex.net/i?id=05040a8ff56751ec4d2a7b878bd0be9e-69-144&amp;n=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979" y="1196752"/>
            <a:ext cx="3232949" cy="2123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im2-tub-ru.yandex.net/i?id=5c11beb817bba0a78d2ce4922a5db089-15-144&amp;n=21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77"/>
          <a:stretch/>
        </p:blipFill>
        <p:spPr bwMode="auto">
          <a:xfrm>
            <a:off x="783764" y="3798772"/>
            <a:ext cx="3140163" cy="2355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im0-tub-ru.yandex.net/i?id=94ca40b0b68235252e02111b9c6681ed-52-144&amp;n=21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61"/>
          <a:stretch/>
        </p:blipFill>
        <p:spPr bwMode="auto">
          <a:xfrm>
            <a:off x="5052927" y="3879639"/>
            <a:ext cx="3536247" cy="2193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2789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sz="quarter" idx="13"/>
          </p:nvPr>
        </p:nvSpPr>
        <p:spPr>
          <a:xfrm>
            <a:off x="634846" y="302323"/>
            <a:ext cx="7992888" cy="576064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2800" b="1" dirty="0" smtClean="0">
                <a:solidFill>
                  <a:schemeClr val="tx1"/>
                </a:solidFill>
                <a:latin typeface="Bookman Old Style" pitchFamily="18" charset="0"/>
              </a:rPr>
              <a:t>Завод «Красный Октябрь»</a:t>
            </a:r>
            <a:endParaRPr lang="ru-RU" sz="2800" b="1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pic>
        <p:nvPicPr>
          <p:cNvPr id="5" name="Рисунок 4" descr="flag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732" y="212248"/>
            <a:ext cx="1047601" cy="756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http://im1-tub-ru.yandex.net/i?id=b743b6ad0d20c5f4d1e1855721219119-77-144&amp;n=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076074"/>
            <a:ext cx="2673408" cy="1776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://im2-tub-ru.yandex.net/i?id=aad28257bb6c07fe4114b45cccdb2702-106-144&amp;n=21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98"/>
          <a:stretch/>
        </p:blipFill>
        <p:spPr bwMode="auto">
          <a:xfrm>
            <a:off x="5878029" y="1076073"/>
            <a:ext cx="3009810" cy="1776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http://im0-tub-ru.yandex.net/i?id=f737873c37665a4caf6f60b474043efc-55-144&amp;n=2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581128"/>
            <a:ext cx="2529392" cy="1716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http://im2-tub-ru.yandex.net/i?id=a8285a4b36264e109f50faeebf0da56b-22-144&amp;n=2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3900" y="2814730"/>
            <a:ext cx="2496509" cy="1766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http://im3-tub-ru.yandex.net/i?id=51c9028913a689f067fd1c6376113923-83-144&amp;n=2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8029" y="4725144"/>
            <a:ext cx="3009810" cy="1716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8627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sz="quarter" idx="13"/>
          </p:nvPr>
        </p:nvSpPr>
        <p:spPr>
          <a:xfrm>
            <a:off x="539552" y="332656"/>
            <a:ext cx="7992888" cy="576064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2800" b="1" dirty="0" smtClean="0">
                <a:solidFill>
                  <a:schemeClr val="tx1"/>
                </a:solidFill>
                <a:latin typeface="Bookman Old Style" pitchFamily="18" charset="0"/>
              </a:rPr>
              <a:t>Сталинградская ГРЭС</a:t>
            </a:r>
            <a:endParaRPr lang="ru-RU" sz="2800" b="1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pic>
        <p:nvPicPr>
          <p:cNvPr id="5" name="Рисунок 4" descr="flag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732" y="139175"/>
            <a:ext cx="1047601" cy="756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http://im1-tub-ru.yandex.net/i?id=27b4b518fae234a7f902d21c38e97cc1-122-144&amp;n=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769518"/>
            <a:ext cx="2608246" cy="1731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im1-tub-ru.yandex.net/i?id=50cad01e6288aa09f78e76d3c40d795a-80-144&amp;n=21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46"/>
          <a:stretch/>
        </p:blipFill>
        <p:spPr bwMode="auto">
          <a:xfrm>
            <a:off x="500526" y="1014481"/>
            <a:ext cx="2775330" cy="1710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im1-tub-ru.yandex.net/i?id=35161d1d5a53e87334bf2da88307fc14-58-144&amp;n=2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526" y="2852936"/>
            <a:ext cx="2775330" cy="1842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http://im0-tub-ru.yandex.net/i?id=5738850dde7df3772e352e88fa88fa98-55-144&amp;n=2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948678"/>
            <a:ext cx="2608246" cy="1540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http://im1-tub-ru.yandex.net/i?id=ce0e4af534940a60ff2287c2e01ccb0a-116-144&amp;n=2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526" y="4869160"/>
            <a:ext cx="2631314" cy="158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http://im0-tub-ru.yandex.net/i?id=4ad9670a19fba3ffc3823094a1275eb4-89-144&amp;n=2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7018" y="3321445"/>
            <a:ext cx="1915802" cy="2896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719665" y="1084746"/>
            <a:ext cx="490074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latin typeface="Bookman Old Style" pitchFamily="18" charset="0"/>
              </a:rPr>
              <a:t>       Сталинградская ГРЭС являлась энергетической базой </a:t>
            </a:r>
            <a:r>
              <a:rPr lang="ru-RU" sz="1600" dirty="0" err="1" smtClean="0">
                <a:latin typeface="Bookman Old Style" pitchFamily="18" charset="0"/>
              </a:rPr>
              <a:t>танкограда</a:t>
            </a:r>
            <a:r>
              <a:rPr lang="ru-RU" sz="1600" dirty="0" smtClean="0">
                <a:latin typeface="Bookman Old Style" pitchFamily="18" charset="0"/>
              </a:rPr>
              <a:t>. Первая турбина станции дала ток в ноябре 1930 года. Пуск </a:t>
            </a:r>
            <a:r>
              <a:rPr lang="ru-RU" sz="1600" dirty="0" err="1">
                <a:latin typeface="Bookman Old Style" pitchFamily="18" charset="0"/>
              </a:rPr>
              <a:t>СталГРЭС</a:t>
            </a:r>
            <a:r>
              <a:rPr lang="ru-RU" sz="1600" dirty="0">
                <a:latin typeface="Bookman Old Style" pitchFamily="18" charset="0"/>
              </a:rPr>
              <a:t> обеспечивал развитие промышленных предприятий в Сталинграде. </a:t>
            </a:r>
          </a:p>
        </p:txBody>
      </p:sp>
    </p:spTree>
    <p:extLst>
      <p:ext uri="{BB962C8B-B14F-4D97-AF65-F5344CB8AC3E}">
        <p14:creationId xmlns:p14="http://schemas.microsoft.com/office/powerpoint/2010/main" val="2340377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sz="quarter" idx="13"/>
          </p:nvPr>
        </p:nvSpPr>
        <p:spPr>
          <a:xfrm>
            <a:off x="539552" y="198426"/>
            <a:ext cx="7992888" cy="998326"/>
          </a:xfrm>
        </p:spPr>
        <p:txBody>
          <a:bodyPr>
            <a:noAutofit/>
          </a:bodyPr>
          <a:lstStyle/>
          <a:p>
            <a:pPr marL="45720" indent="0" algn="ctr">
              <a:buNone/>
            </a:pPr>
            <a:r>
              <a:rPr lang="ru-RU" sz="2800" b="1" dirty="0" smtClean="0">
                <a:solidFill>
                  <a:schemeClr val="tx1"/>
                </a:solidFill>
                <a:latin typeface="Bookman Old Style" pitchFamily="18" charset="0"/>
              </a:rPr>
              <a:t>Состав военно-</a:t>
            </a:r>
          </a:p>
          <a:p>
            <a:pPr marL="45720" indent="0" algn="ctr">
              <a:buNone/>
            </a:pPr>
            <a:r>
              <a:rPr lang="ru-RU" sz="2800" b="1" dirty="0" smtClean="0">
                <a:solidFill>
                  <a:schemeClr val="tx1"/>
                </a:solidFill>
                <a:latin typeface="Bookman Old Style" pitchFamily="18" charset="0"/>
              </a:rPr>
              <a:t>промышленного комплекса</a:t>
            </a:r>
            <a:endParaRPr lang="ru-RU" sz="2800" b="1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pic>
        <p:nvPicPr>
          <p:cNvPr id="7" name="Рисунок 4" descr="flag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404" y="198426"/>
            <a:ext cx="1047601" cy="756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035799"/>
            <a:ext cx="7350810" cy="5172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http://im0-tub-ru.yandex.net/i?id=29ab8971f33e60d53cde979472f7de5d-41-144&amp;n=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198426"/>
            <a:ext cx="1512168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 descr="http://im2-tub-ru.yandex.net/i?id=adffe5428fb7a96fad3c8afb8f8e5a44-143-144&amp;n=2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373" y="3622162"/>
            <a:ext cx="1473761" cy="9976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16711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sz="quarter" idx="13"/>
          </p:nvPr>
        </p:nvSpPr>
        <p:spPr>
          <a:xfrm>
            <a:off x="539552" y="332656"/>
            <a:ext cx="7992888" cy="576064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2800" b="1" dirty="0" smtClean="0">
                <a:solidFill>
                  <a:schemeClr val="tx1"/>
                </a:solidFill>
                <a:latin typeface="Bookman Old Style" pitchFamily="18" charset="0"/>
              </a:rPr>
              <a:t>Особенности комплекса</a:t>
            </a:r>
            <a:endParaRPr lang="ru-RU" sz="2800" b="1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30204" y="1094090"/>
            <a:ext cx="763284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AutoNum type="arabicPeriod"/>
            </a:pPr>
            <a:r>
              <a:rPr lang="ru-RU" sz="1600" dirty="0" smtClean="0">
                <a:latin typeface="Bookman Old Style" pitchFamily="18" charset="0"/>
              </a:rPr>
              <a:t>Сложная продукция.</a:t>
            </a:r>
          </a:p>
          <a:p>
            <a:pPr marL="342900" indent="-342900" algn="just">
              <a:buAutoNum type="arabicPeriod"/>
            </a:pPr>
            <a:r>
              <a:rPr lang="ru-RU" sz="1600" dirty="0">
                <a:latin typeface="Bookman Old Style" pitchFamily="18" charset="0"/>
              </a:rPr>
              <a:t>В</a:t>
            </a:r>
            <a:r>
              <a:rPr lang="ru-RU" sz="1600" dirty="0" smtClean="0">
                <a:latin typeface="Bookman Old Style" pitchFamily="18" charset="0"/>
              </a:rPr>
              <a:t>ысокий </a:t>
            </a:r>
            <a:r>
              <a:rPr lang="ru-RU" sz="1600" dirty="0">
                <a:latin typeface="Bookman Old Style" pitchFamily="18" charset="0"/>
              </a:rPr>
              <a:t>технический </a:t>
            </a:r>
            <a:r>
              <a:rPr lang="ru-RU" sz="1600" dirty="0" smtClean="0">
                <a:latin typeface="Bookman Old Style" pitchFamily="18" charset="0"/>
              </a:rPr>
              <a:t>уровень.</a:t>
            </a:r>
          </a:p>
          <a:p>
            <a:pPr marL="342900" indent="-342900" algn="just">
              <a:buAutoNum type="arabicPeriod"/>
            </a:pPr>
            <a:r>
              <a:rPr lang="ru-RU" sz="1600" dirty="0">
                <a:latin typeface="Bookman Old Style" pitchFamily="18" charset="0"/>
              </a:rPr>
              <a:t>П</a:t>
            </a:r>
            <a:r>
              <a:rPr lang="ru-RU" sz="1600" dirty="0" smtClean="0">
                <a:latin typeface="Bookman Old Style" pitchFamily="18" charset="0"/>
              </a:rPr>
              <a:t>роизводство </a:t>
            </a:r>
            <a:r>
              <a:rPr lang="ru-RU" sz="1600" dirty="0">
                <a:latin typeface="Bookman Old Style" pitchFamily="18" charset="0"/>
              </a:rPr>
              <a:t>на уровне лучших мировых </a:t>
            </a:r>
            <a:r>
              <a:rPr lang="ru-RU" sz="1600" dirty="0" smtClean="0">
                <a:latin typeface="Bookman Old Style" pitchFamily="18" charset="0"/>
              </a:rPr>
              <a:t>образцов.</a:t>
            </a:r>
          </a:p>
          <a:p>
            <a:pPr marL="342900" indent="-342900" algn="just">
              <a:buAutoNum type="arabicPeriod"/>
            </a:pPr>
            <a:r>
              <a:rPr lang="ru-RU" sz="1600" dirty="0">
                <a:latin typeface="Bookman Old Style" pitchFamily="18" charset="0"/>
              </a:rPr>
              <a:t>К</a:t>
            </a:r>
            <a:r>
              <a:rPr lang="ru-RU" sz="1600" dirty="0" smtClean="0">
                <a:latin typeface="Bookman Old Style" pitchFamily="18" charset="0"/>
              </a:rPr>
              <a:t>валифицированные </a:t>
            </a:r>
            <a:r>
              <a:rPr lang="ru-RU" sz="1600" dirty="0">
                <a:latin typeface="Bookman Old Style" pitchFamily="18" charset="0"/>
              </a:rPr>
              <a:t>и инициативные </a:t>
            </a:r>
            <a:r>
              <a:rPr lang="ru-RU" sz="1600" dirty="0" smtClean="0">
                <a:latin typeface="Bookman Old Style" pitchFamily="18" charset="0"/>
              </a:rPr>
              <a:t>кадры.</a:t>
            </a:r>
          </a:p>
          <a:p>
            <a:pPr marL="342900" indent="-342900" algn="just">
              <a:buAutoNum type="arabicPeriod"/>
            </a:pPr>
            <a:r>
              <a:rPr lang="ru-RU" sz="1600" dirty="0" smtClean="0">
                <a:latin typeface="Bookman Old Style" pitchFamily="18" charset="0"/>
              </a:rPr>
              <a:t>Каждый </a:t>
            </a:r>
            <a:r>
              <a:rPr lang="ru-RU" sz="1600" dirty="0">
                <a:latin typeface="Bookman Old Style" pitchFamily="18" charset="0"/>
              </a:rPr>
              <a:t>десятый житель России связан с </a:t>
            </a:r>
            <a:r>
              <a:rPr lang="ru-RU" sz="1600" dirty="0" smtClean="0">
                <a:latin typeface="Bookman Old Style" pitchFamily="18" charset="0"/>
              </a:rPr>
              <a:t>комплексом (</a:t>
            </a:r>
            <a:r>
              <a:rPr lang="ru-RU" sz="1600" dirty="0">
                <a:latin typeface="Bookman Old Style" pitchFamily="18" charset="0"/>
              </a:rPr>
              <a:t>12-15 </a:t>
            </a:r>
            <a:r>
              <a:rPr lang="ru-RU" sz="1600" dirty="0" smtClean="0">
                <a:latin typeface="Bookman Old Style" pitchFamily="18" charset="0"/>
              </a:rPr>
              <a:t>млн человек).</a:t>
            </a:r>
          </a:p>
          <a:p>
            <a:pPr marL="342900" indent="-342900" algn="just">
              <a:buAutoNum type="arabicPeriod"/>
            </a:pPr>
            <a:r>
              <a:rPr lang="ru-RU" sz="1600" dirty="0" smtClean="0">
                <a:latin typeface="Bookman Old Style" pitchFamily="18" charset="0"/>
              </a:rPr>
              <a:t>Высокие </a:t>
            </a:r>
            <a:r>
              <a:rPr lang="ru-RU" sz="1600" dirty="0">
                <a:latin typeface="Bookman Old Style" pitchFamily="18" charset="0"/>
              </a:rPr>
              <a:t>затраты на «оборонку» → понижение уровня </a:t>
            </a:r>
            <a:r>
              <a:rPr lang="ru-RU" sz="1600" dirty="0" smtClean="0">
                <a:latin typeface="Bookman Old Style" pitchFamily="18" charset="0"/>
              </a:rPr>
              <a:t>жизни.</a:t>
            </a:r>
          </a:p>
          <a:p>
            <a:pPr marL="342900" indent="-342900" algn="just">
              <a:buAutoNum type="arabicPeriod"/>
            </a:pPr>
            <a:r>
              <a:rPr lang="ru-RU" sz="1600" dirty="0" smtClean="0">
                <a:latin typeface="Bookman Old Style" pitchFamily="18" charset="0"/>
              </a:rPr>
              <a:t>Наличие «закрытых городов» и «городов-дублеров».</a:t>
            </a:r>
          </a:p>
        </p:txBody>
      </p:sp>
      <p:pic>
        <p:nvPicPr>
          <p:cNvPr id="7" name="Рисунок 4" descr="flag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404" y="198426"/>
            <a:ext cx="1047601" cy="756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 descr="http://im0-tub-ru.yandex.net/i?id=6c8b880fbc8e8bdfb8155338c2325492-60-144&amp;n=21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90"/>
          <a:stretch/>
        </p:blipFill>
        <p:spPr bwMode="auto">
          <a:xfrm>
            <a:off x="457702" y="3375342"/>
            <a:ext cx="2098073" cy="13176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 descr="http://im0-tub-ru.yandex.net/i?id=f7bd343410012842c885ac81160b8f05-119-144&amp;n=21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379152"/>
            <a:ext cx="2232248" cy="142494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http://im1-tub-ru.yandex.net/i?id=204af9f3e7afcc457746354ea246a538-96-144&amp;n=2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50" y="5066244"/>
            <a:ext cx="2127325" cy="14249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http://im2-tub-ru.yandex.net/i?id=11bb46fb1525ba1bf6a41c4b91bf055c-85-144&amp;n=21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5077991"/>
            <a:ext cx="2573912" cy="14014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http://im0-tub-ru.yandex.net/i?id=da8be1ba96b7e6d917cf6c2e64f872ca-26-144&amp;n=21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5100439"/>
            <a:ext cx="2232248" cy="14249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2" name="Picture 8" descr="http://im3-tub-ru.yandex.net/i?id=1a5e7c52d9a9b18fdab88c7f6c918cf0-90-144&amp;n=2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501008"/>
            <a:ext cx="2503165" cy="1303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0247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sz="quarter" idx="13"/>
          </p:nvPr>
        </p:nvSpPr>
        <p:spPr>
          <a:xfrm>
            <a:off x="611560" y="198426"/>
            <a:ext cx="7992888" cy="998326"/>
          </a:xfrm>
        </p:spPr>
        <p:txBody>
          <a:bodyPr>
            <a:noAutofit/>
          </a:bodyPr>
          <a:lstStyle/>
          <a:p>
            <a:pPr marL="45720" indent="0" algn="ctr">
              <a:buNone/>
            </a:pPr>
            <a:r>
              <a:rPr lang="ru-RU" sz="2800" b="1" dirty="0" smtClean="0">
                <a:solidFill>
                  <a:schemeClr val="tx1"/>
                </a:solidFill>
                <a:latin typeface="Bookman Old Style" pitchFamily="18" charset="0"/>
              </a:rPr>
              <a:t>Отрасли военно-</a:t>
            </a:r>
          </a:p>
          <a:p>
            <a:pPr marL="45720" indent="0" algn="ctr">
              <a:buNone/>
            </a:pPr>
            <a:r>
              <a:rPr lang="ru-RU" sz="2800" b="1" dirty="0" smtClean="0">
                <a:solidFill>
                  <a:schemeClr val="tx1"/>
                </a:solidFill>
                <a:latin typeface="Bookman Old Style" pitchFamily="18" charset="0"/>
              </a:rPr>
              <a:t>промышленного комплекса</a:t>
            </a:r>
            <a:endParaRPr lang="ru-RU" sz="2800" b="1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pic>
        <p:nvPicPr>
          <p:cNvPr id="7" name="Рисунок 4" descr="flag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404" y="198426"/>
            <a:ext cx="1047601" cy="756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404" y="836712"/>
            <a:ext cx="8440986" cy="5427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 descr="http://im0-tub-ru.yandex.net/i?id=4a97ca1b127da4d98fa5a1a3a24eb945-10-144&amp;n=21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404" y="5301208"/>
            <a:ext cx="982592" cy="117879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4" descr="http://im1-tub-ru.yandex.net/i?id=be70f430d35382b2becbfebda79aa1d5-51-144&amp;n=2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7" y="5564970"/>
            <a:ext cx="1464947" cy="95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5801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sz="quarter" idx="13"/>
          </p:nvPr>
        </p:nvSpPr>
        <p:spPr>
          <a:xfrm>
            <a:off x="827112" y="216743"/>
            <a:ext cx="7992888" cy="756215"/>
          </a:xfrm>
        </p:spPr>
        <p:txBody>
          <a:bodyPr>
            <a:noAutofit/>
          </a:bodyPr>
          <a:lstStyle/>
          <a:p>
            <a:pPr marL="45720" indent="0" algn="ctr">
              <a:buNone/>
            </a:pPr>
            <a:r>
              <a:rPr lang="ru-RU" sz="2800" b="1" dirty="0" smtClean="0">
                <a:solidFill>
                  <a:schemeClr val="tx1"/>
                </a:solidFill>
                <a:latin typeface="Bookman Old Style" pitchFamily="18" charset="0"/>
              </a:rPr>
              <a:t>Ядерно-оружейный комплекс</a:t>
            </a:r>
            <a:endParaRPr lang="ru-RU" sz="2800" b="1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pic>
        <p:nvPicPr>
          <p:cNvPr id="7" name="Рисунок 4" descr="flag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404" y="198426"/>
            <a:ext cx="1047601" cy="756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00399" y="983785"/>
            <a:ext cx="858607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latin typeface="Bookman Old Style" pitchFamily="18" charset="0"/>
              </a:rPr>
              <a:t>1. Добыча </a:t>
            </a:r>
            <a:r>
              <a:rPr lang="ru-RU" sz="1600" dirty="0">
                <a:latin typeface="Bookman Old Style" pitchFamily="18" charset="0"/>
              </a:rPr>
              <a:t>урановых </a:t>
            </a:r>
            <a:r>
              <a:rPr lang="ru-RU" sz="1600" dirty="0" smtClean="0">
                <a:latin typeface="Bookman Old Style" pitchFamily="18" charset="0"/>
              </a:rPr>
              <a:t>руд: </a:t>
            </a:r>
            <a:r>
              <a:rPr lang="ru-RU" sz="1600" dirty="0" err="1" smtClean="0">
                <a:latin typeface="Bookman Old Style" pitchFamily="18" charset="0"/>
              </a:rPr>
              <a:t>Краснокаменск</a:t>
            </a:r>
            <a:r>
              <a:rPr lang="ru-RU" sz="1600" dirty="0" smtClean="0">
                <a:latin typeface="Bookman Old Style" pitchFamily="18" charset="0"/>
              </a:rPr>
              <a:t>.</a:t>
            </a:r>
          </a:p>
          <a:p>
            <a:pPr algn="just"/>
            <a:r>
              <a:rPr lang="ru-RU" sz="1600" dirty="0" smtClean="0">
                <a:latin typeface="Bookman Old Style" pitchFamily="18" charset="0"/>
              </a:rPr>
              <a:t>2</a:t>
            </a:r>
            <a:r>
              <a:rPr lang="ru-RU" sz="1600" dirty="0">
                <a:latin typeface="Bookman Old Style" pitchFamily="18" charset="0"/>
              </a:rPr>
              <a:t>. </a:t>
            </a:r>
            <a:r>
              <a:rPr lang="ru-RU" sz="1600" dirty="0" smtClean="0">
                <a:latin typeface="Bookman Old Style" pitchFamily="18" charset="0"/>
              </a:rPr>
              <a:t>Обогащение урана: </a:t>
            </a:r>
            <a:r>
              <a:rPr lang="ru-RU" sz="1600" dirty="0">
                <a:latin typeface="Bookman Old Style" pitchFamily="18" charset="0"/>
              </a:rPr>
              <a:t>Новоуральск (</a:t>
            </a:r>
            <a:r>
              <a:rPr lang="ru-RU" sz="1600" dirty="0" smtClean="0">
                <a:latin typeface="Bookman Old Style" pitchFamily="18" charset="0"/>
              </a:rPr>
              <a:t>Свердловск 44</a:t>
            </a:r>
            <a:r>
              <a:rPr lang="ru-RU" sz="1600" dirty="0">
                <a:latin typeface="Bookman Old Style" pitchFamily="18" charset="0"/>
              </a:rPr>
              <a:t>), Зеленогорск (Красноярск 45, Северск (</a:t>
            </a:r>
            <a:r>
              <a:rPr lang="ru-RU" sz="1600" dirty="0" smtClean="0">
                <a:latin typeface="Bookman Old Style" pitchFamily="18" charset="0"/>
              </a:rPr>
              <a:t>Томск 7</a:t>
            </a:r>
            <a:r>
              <a:rPr lang="ru-RU" sz="1600" dirty="0">
                <a:latin typeface="Bookman Old Style" pitchFamily="18" charset="0"/>
              </a:rPr>
              <a:t>) и Ангарск. </a:t>
            </a:r>
            <a:endParaRPr lang="ru-RU" sz="1600" dirty="0" smtClean="0">
              <a:latin typeface="Bookman Old Style" pitchFamily="18" charset="0"/>
            </a:endParaRPr>
          </a:p>
          <a:p>
            <a:pPr algn="just"/>
            <a:r>
              <a:rPr lang="ru-RU" sz="1600" dirty="0" smtClean="0">
                <a:latin typeface="Bookman Old Style" pitchFamily="18" charset="0"/>
              </a:rPr>
              <a:t>3</a:t>
            </a:r>
            <a:r>
              <a:rPr lang="ru-RU" sz="1600" dirty="0">
                <a:latin typeface="Bookman Old Style" pitchFamily="18" charset="0"/>
              </a:rPr>
              <a:t>. </a:t>
            </a:r>
            <a:r>
              <a:rPr lang="ru-RU" sz="1600" dirty="0" smtClean="0">
                <a:latin typeface="Bookman Old Style" pitchFamily="18" charset="0"/>
              </a:rPr>
              <a:t>Тепловыделяющие </a:t>
            </a:r>
            <a:r>
              <a:rPr lang="ru-RU" sz="1600" dirty="0">
                <a:latin typeface="Bookman Old Style" pitchFamily="18" charset="0"/>
              </a:rPr>
              <a:t>элементы для атомных </a:t>
            </a:r>
            <a:r>
              <a:rPr lang="ru-RU" sz="1600" dirty="0" smtClean="0">
                <a:latin typeface="Bookman Old Style" pitchFamily="18" charset="0"/>
              </a:rPr>
              <a:t>реакторов.</a:t>
            </a:r>
          </a:p>
          <a:p>
            <a:pPr algn="just"/>
            <a:r>
              <a:rPr lang="ru-RU" sz="1600" dirty="0" smtClean="0">
                <a:latin typeface="Bookman Old Style" pitchFamily="18" charset="0"/>
              </a:rPr>
              <a:t>4</a:t>
            </a:r>
            <a:r>
              <a:rPr lang="ru-RU" sz="1600" dirty="0">
                <a:latin typeface="Bookman Old Style" pitchFamily="18" charset="0"/>
              </a:rPr>
              <a:t>. Сборка ядерных боеприпасов.  Используется </a:t>
            </a:r>
            <a:r>
              <a:rPr lang="ru-RU" sz="1600" dirty="0" smtClean="0">
                <a:latin typeface="Bookman Old Style" pitchFamily="18" charset="0"/>
              </a:rPr>
              <a:t>уран-235</a:t>
            </a:r>
            <a:r>
              <a:rPr lang="ru-RU" sz="1600" dirty="0">
                <a:latin typeface="Bookman Old Style" pitchFamily="18" charset="0"/>
              </a:rPr>
              <a:t>. Саров (Арзамас16), Заречный (Пенза19), Лесной (Свердловск 45). Демонтаж ядерных боеголовок.</a:t>
            </a:r>
            <a:br>
              <a:rPr lang="ru-RU" sz="1600" dirty="0">
                <a:latin typeface="Bookman Old Style" pitchFamily="18" charset="0"/>
              </a:rPr>
            </a:br>
            <a:r>
              <a:rPr lang="ru-RU" sz="1600" dirty="0">
                <a:latin typeface="Bookman Old Style" pitchFamily="18" charset="0"/>
              </a:rPr>
              <a:t>5. Утилизация </a:t>
            </a:r>
            <a:r>
              <a:rPr lang="ru-RU" sz="1600" dirty="0" smtClean="0">
                <a:latin typeface="Bookman Old Style" pitchFamily="18" charset="0"/>
              </a:rPr>
              <a:t>отходов. </a:t>
            </a:r>
            <a:endParaRPr lang="ru-RU" sz="1600" dirty="0"/>
          </a:p>
        </p:txBody>
      </p:sp>
      <p:pic>
        <p:nvPicPr>
          <p:cNvPr id="5" name="Рисунок 3" descr="19-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0033" y="5096413"/>
            <a:ext cx="2596806" cy="1553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 descr="fp_about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83"/>
          <a:stretch/>
        </p:blipFill>
        <p:spPr bwMode="auto">
          <a:xfrm>
            <a:off x="1354005" y="2848039"/>
            <a:ext cx="2661677" cy="1871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 descr="25f9de12c3e3dbcee67c8711cc95dcba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950019"/>
            <a:ext cx="2376264" cy="178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6" descr="f_17834506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8927" y="5071229"/>
            <a:ext cx="2301425" cy="1553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8115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sz="quarter" idx="13"/>
          </p:nvPr>
        </p:nvSpPr>
        <p:spPr>
          <a:xfrm>
            <a:off x="647564" y="293394"/>
            <a:ext cx="7992888" cy="566278"/>
          </a:xfrm>
        </p:spPr>
        <p:txBody>
          <a:bodyPr>
            <a:noAutofit/>
          </a:bodyPr>
          <a:lstStyle/>
          <a:p>
            <a:pPr marL="45720" indent="0" algn="ctr">
              <a:buNone/>
            </a:pPr>
            <a:r>
              <a:rPr lang="ru-RU" sz="2800" b="1" dirty="0" smtClean="0">
                <a:solidFill>
                  <a:schemeClr val="tx1"/>
                </a:solidFill>
                <a:latin typeface="Bookman Old Style" pitchFamily="18" charset="0"/>
              </a:rPr>
              <a:t>Запасы урана</a:t>
            </a:r>
            <a:endParaRPr lang="ru-RU" sz="2800" b="1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pic>
        <p:nvPicPr>
          <p:cNvPr id="7" name="Рисунок 4" descr="flag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404" y="198426"/>
            <a:ext cx="1047601" cy="756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4" descr="image00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052736"/>
            <a:ext cx="7200800" cy="5417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6950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sz="quarter" idx="13"/>
          </p:nvPr>
        </p:nvSpPr>
        <p:spPr>
          <a:xfrm>
            <a:off x="830204" y="293394"/>
            <a:ext cx="7992888" cy="566278"/>
          </a:xfrm>
        </p:spPr>
        <p:txBody>
          <a:bodyPr>
            <a:noAutofit/>
          </a:bodyPr>
          <a:lstStyle/>
          <a:p>
            <a:pPr marL="45720" indent="0" algn="ctr">
              <a:buNone/>
            </a:pPr>
            <a:r>
              <a:rPr lang="ru-RU" sz="2800" b="1" dirty="0" smtClean="0">
                <a:solidFill>
                  <a:schemeClr val="tx1"/>
                </a:solidFill>
                <a:latin typeface="Bookman Old Style" pitchFamily="18" charset="0"/>
              </a:rPr>
              <a:t>Авиационная промышленность</a:t>
            </a:r>
            <a:endParaRPr lang="ru-RU" sz="2800" b="1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pic>
        <p:nvPicPr>
          <p:cNvPr id="7" name="Рисунок 4" descr="flag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404" y="198426"/>
            <a:ext cx="1047601" cy="756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39552" y="1124744"/>
            <a:ext cx="799288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AutoNum type="arabicPeriod"/>
            </a:pPr>
            <a:r>
              <a:rPr lang="ru-RU" dirty="0" smtClean="0">
                <a:latin typeface="Bookman Old Style" pitchFamily="18" charset="0"/>
              </a:rPr>
              <a:t>Размещается </a:t>
            </a:r>
            <a:r>
              <a:rPr lang="ru-RU" dirty="0">
                <a:latin typeface="Bookman Old Style" pitchFamily="18" charset="0"/>
              </a:rPr>
              <a:t>в крупных промышленных </a:t>
            </a:r>
            <a:r>
              <a:rPr lang="ru-RU" dirty="0" smtClean="0">
                <a:latin typeface="Bookman Old Style" pitchFamily="18" charset="0"/>
              </a:rPr>
              <a:t> центрах.</a:t>
            </a:r>
          </a:p>
          <a:p>
            <a:pPr marL="342900" indent="-342900" algn="just">
              <a:buAutoNum type="arabicPeriod"/>
            </a:pPr>
            <a:r>
              <a:rPr lang="ru-RU" dirty="0" smtClean="0">
                <a:latin typeface="Bookman Old Style" pitchFamily="18" charset="0"/>
              </a:rPr>
              <a:t>Фактор </a:t>
            </a:r>
            <a:r>
              <a:rPr lang="ru-RU" dirty="0">
                <a:latin typeface="Bookman Old Style" pitchFamily="18" charset="0"/>
              </a:rPr>
              <a:t>размещения: квалификационные кадры,  транспортные </a:t>
            </a:r>
            <a:r>
              <a:rPr lang="ru-RU" dirty="0" smtClean="0">
                <a:latin typeface="Bookman Old Style" pitchFamily="18" charset="0"/>
              </a:rPr>
              <a:t>связи.</a:t>
            </a:r>
          </a:p>
          <a:p>
            <a:pPr marL="342900" indent="-342900" algn="just">
              <a:buAutoNum type="arabicPeriod"/>
            </a:pPr>
            <a:r>
              <a:rPr lang="ru-RU" dirty="0" smtClean="0">
                <a:latin typeface="Bookman Old Style" pitchFamily="18" charset="0"/>
              </a:rPr>
              <a:t>Все </a:t>
            </a:r>
            <a:r>
              <a:rPr lang="ru-RU" dirty="0">
                <a:latin typeface="Bookman Old Style" pitchFamily="18" charset="0"/>
              </a:rPr>
              <a:t>проектирует </a:t>
            </a:r>
            <a:r>
              <a:rPr lang="ru-RU" dirty="0" smtClean="0">
                <a:latin typeface="Bookman Old Style" pitchFamily="18" charset="0"/>
              </a:rPr>
              <a:t>конструкторские бюро </a:t>
            </a:r>
            <a:r>
              <a:rPr lang="ru-RU" dirty="0">
                <a:latin typeface="Bookman Old Style" pitchFamily="18" charset="0"/>
              </a:rPr>
              <a:t>Москвы и Подмосковья. Исключение </a:t>
            </a:r>
            <a:r>
              <a:rPr lang="ru-RU" dirty="0" smtClean="0">
                <a:latin typeface="Bookman Old Style" pitchFamily="18" charset="0"/>
              </a:rPr>
              <a:t> – </a:t>
            </a:r>
            <a:r>
              <a:rPr lang="ru-RU" dirty="0">
                <a:latin typeface="Bookman Old Style" pitchFamily="18" charset="0"/>
              </a:rPr>
              <a:t>Таганрог (самолеты-амфибии</a:t>
            </a:r>
            <a:r>
              <a:rPr lang="ru-RU" dirty="0" smtClean="0">
                <a:latin typeface="Bookman Old Style" pitchFamily="18" charset="0"/>
              </a:rPr>
              <a:t>).</a:t>
            </a:r>
            <a:endParaRPr lang="ru-RU" dirty="0"/>
          </a:p>
        </p:txBody>
      </p:sp>
      <p:pic>
        <p:nvPicPr>
          <p:cNvPr id="6" name="Рисунок 1" descr="sukhoi-t5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735539"/>
            <a:ext cx="2629708" cy="1763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4" descr="dnl4631_1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0462" y="2655679"/>
            <a:ext cx="2664296" cy="1663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3" descr="782544482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1695" y="4804650"/>
            <a:ext cx="2629708" cy="1600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2" descr="36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4470" y="4687197"/>
            <a:ext cx="2536280" cy="1835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5647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sz="quarter" idx="13"/>
          </p:nvPr>
        </p:nvSpPr>
        <p:spPr>
          <a:xfrm>
            <a:off x="2195736" y="364868"/>
            <a:ext cx="5184576" cy="576065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2800" b="1" dirty="0" smtClean="0">
                <a:solidFill>
                  <a:schemeClr val="tx1"/>
                </a:solidFill>
                <a:latin typeface="Bookman Old Style" pitchFamily="18" charset="0"/>
              </a:rPr>
              <a:t>План:</a:t>
            </a:r>
            <a:endParaRPr lang="ru-RU" sz="2800" b="1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13258" y="1268760"/>
            <a:ext cx="763284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buFont typeface="+mj-lt"/>
              <a:buAutoNum type="arabicPeriod"/>
            </a:pPr>
            <a:r>
              <a:rPr lang="ru-RU" dirty="0" smtClean="0">
                <a:latin typeface="Bookman Old Style" pitchFamily="18" charset="0"/>
              </a:rPr>
              <a:t>Классификация </a:t>
            </a:r>
            <a:r>
              <a:rPr lang="ru-RU" dirty="0">
                <a:latin typeface="Bookman Old Style" pitchFamily="18" charset="0"/>
              </a:rPr>
              <a:t>оборонной </a:t>
            </a:r>
            <a:r>
              <a:rPr lang="ru-RU" dirty="0" smtClean="0">
                <a:latin typeface="Bookman Old Style" pitchFamily="18" charset="0"/>
              </a:rPr>
              <a:t>промышленности.</a:t>
            </a:r>
            <a:endParaRPr lang="ru-RU" dirty="0">
              <a:latin typeface="Bookman Old Style" pitchFamily="18" charset="0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ru-RU" dirty="0">
                <a:latin typeface="Bookman Old Style" pitchFamily="18" charset="0"/>
              </a:rPr>
              <a:t>География оборонной промышленности в годы Великой Отечественной войны.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ru-RU" dirty="0">
                <a:latin typeface="Bookman Old Style" pitchFamily="18" charset="0"/>
              </a:rPr>
              <a:t>Предприятия страны и Сталинграда, снабжавшие фронт оружием, в том числе в дни Сталинградской </a:t>
            </a:r>
            <a:r>
              <a:rPr lang="ru-RU" dirty="0" smtClean="0">
                <a:latin typeface="Bookman Old Style" pitchFamily="18" charset="0"/>
              </a:rPr>
              <a:t>битвы:</a:t>
            </a:r>
          </a:p>
          <a:p>
            <a:pPr marL="285750" lvl="0" indent="-285750" algn="just">
              <a:buFont typeface="Wingdings" pitchFamily="2" charset="2"/>
              <a:buChar char="v"/>
            </a:pPr>
            <a:r>
              <a:rPr lang="ru-RU" dirty="0" smtClean="0">
                <a:latin typeface="Bookman Old Style" pitchFamily="18" charset="0"/>
              </a:rPr>
              <a:t>ориентация </a:t>
            </a:r>
            <a:r>
              <a:rPr lang="ru-RU" dirty="0">
                <a:latin typeface="Bookman Old Style" pitchFamily="18" charset="0"/>
              </a:rPr>
              <a:t>предприятий на выпуск продукции военного </a:t>
            </a:r>
            <a:r>
              <a:rPr lang="ru-RU" dirty="0" smtClean="0">
                <a:latin typeface="Bookman Old Style" pitchFamily="18" charset="0"/>
              </a:rPr>
              <a:t>времени;</a:t>
            </a:r>
          </a:p>
          <a:p>
            <a:pPr marL="285750" lvl="0" indent="-285750" algn="just">
              <a:buFont typeface="Wingdings" pitchFamily="2" charset="2"/>
              <a:buChar char="v"/>
            </a:pPr>
            <a:r>
              <a:rPr lang="ru-RU" dirty="0" smtClean="0">
                <a:latin typeface="Bookman Old Style" pitchFamily="18" charset="0"/>
              </a:rPr>
              <a:t>проблемы предприятий;</a:t>
            </a:r>
          </a:p>
          <a:p>
            <a:pPr marL="285750" lvl="0" indent="-285750" algn="just">
              <a:buFont typeface="Wingdings" pitchFamily="2" charset="2"/>
              <a:buChar char="v"/>
            </a:pPr>
            <a:r>
              <a:rPr lang="ru-RU" dirty="0" smtClean="0">
                <a:latin typeface="Bookman Old Style" pitchFamily="18" charset="0"/>
              </a:rPr>
              <a:t>специализация </a:t>
            </a:r>
            <a:r>
              <a:rPr lang="ru-RU" dirty="0">
                <a:latin typeface="Bookman Old Style" pitchFamily="18" charset="0"/>
              </a:rPr>
              <a:t>и кооперация военных </a:t>
            </a:r>
            <a:r>
              <a:rPr lang="ru-RU" dirty="0" smtClean="0">
                <a:latin typeface="Bookman Old Style" pitchFamily="18" charset="0"/>
              </a:rPr>
              <a:t>заводов;</a:t>
            </a:r>
          </a:p>
          <a:p>
            <a:pPr marL="285750" lvl="0" indent="-285750" algn="just">
              <a:buFont typeface="Wingdings" pitchFamily="2" charset="2"/>
              <a:buChar char="v"/>
            </a:pPr>
            <a:r>
              <a:rPr lang="ru-RU" dirty="0" smtClean="0">
                <a:latin typeface="Bookman Old Style" pitchFamily="18" charset="0"/>
              </a:rPr>
              <a:t>причины </a:t>
            </a:r>
            <a:r>
              <a:rPr lang="ru-RU" dirty="0">
                <a:latin typeface="Bookman Old Style" pitchFamily="18" charset="0"/>
              </a:rPr>
              <a:t>успешных операций и победы в Сталинграде</a:t>
            </a:r>
            <a:r>
              <a:rPr lang="ru-RU" dirty="0" smtClean="0">
                <a:latin typeface="Bookman Old Style" pitchFamily="18" charset="0"/>
              </a:rPr>
              <a:t>.</a:t>
            </a:r>
          </a:p>
          <a:p>
            <a:pPr lvl="0" algn="just"/>
            <a:r>
              <a:rPr lang="ru-RU" dirty="0" smtClean="0">
                <a:latin typeface="Bookman Old Style" pitchFamily="18" charset="0"/>
              </a:rPr>
              <a:t>4. Оценка военно-промышленного комплекса на современном этапе.</a:t>
            </a:r>
          </a:p>
          <a:p>
            <a:pPr lvl="0" algn="just"/>
            <a:r>
              <a:rPr lang="ru-RU" dirty="0" smtClean="0">
                <a:latin typeface="Bookman Old Style" pitchFamily="18" charset="0"/>
              </a:rPr>
              <a:t>5. Понятие </a:t>
            </a:r>
            <a:r>
              <a:rPr lang="ru-RU" smtClean="0">
                <a:latin typeface="Bookman Old Style" pitchFamily="18" charset="0"/>
              </a:rPr>
              <a:t>«Конверсия». </a:t>
            </a:r>
            <a:endParaRPr lang="ru-RU" dirty="0">
              <a:latin typeface="Bookman Old Style" pitchFamily="18" charset="0"/>
            </a:endParaRPr>
          </a:p>
        </p:txBody>
      </p:sp>
      <p:pic>
        <p:nvPicPr>
          <p:cNvPr id="7" name="Рисунок 4" descr="flag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404" y="198426"/>
            <a:ext cx="1047601" cy="756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Рисунок 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5097478"/>
            <a:ext cx="2558280" cy="1307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Рисунок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5097478"/>
            <a:ext cx="2304256" cy="1338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2544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sz="quarter" idx="13"/>
          </p:nvPr>
        </p:nvSpPr>
        <p:spPr>
          <a:xfrm>
            <a:off x="539552" y="332656"/>
            <a:ext cx="7992888" cy="576064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2800" b="1" dirty="0" smtClean="0">
                <a:solidFill>
                  <a:schemeClr val="tx1"/>
                </a:solidFill>
                <a:latin typeface="Bookman Old Style" pitchFamily="18" charset="0"/>
              </a:rPr>
              <a:t>Вертолетостроительная отрасль </a:t>
            </a:r>
            <a:endParaRPr lang="ru-RU" sz="2800" b="1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72271" y="5085184"/>
            <a:ext cx="792088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latin typeface="Bookman Old Style" pitchFamily="18" charset="0"/>
              </a:rPr>
              <a:t>            Вертолётостроительная </a:t>
            </a:r>
            <a:r>
              <a:rPr lang="ru-RU" sz="1600" dirty="0">
                <a:latin typeface="Bookman Old Style" pitchFamily="18" charset="0"/>
              </a:rPr>
              <a:t>отрасль России продолжает увеличивать выпуск продукции, востребованной на мировом и внутреннем, гражданском и военном рынках. По итогам 2010 года изготовлено 214 вертолётов, по предварительным итогам в 2011 году – более 260 вертолётов в различных классах и различного назначения.</a:t>
            </a:r>
            <a:endParaRPr lang="ru-RU" sz="1600" dirty="0" smtClean="0">
              <a:latin typeface="Bookman Old Style" pitchFamily="18" charset="0"/>
            </a:endParaRPr>
          </a:p>
        </p:txBody>
      </p:sp>
      <p:pic>
        <p:nvPicPr>
          <p:cNvPr id="5" name="Рисунок 4" descr="http://sdelanounas.ru/images/img/www.airforce.ru/x400_photogallery_gallery10_ka-52_m_lisov_ka-52_01_800.jpg.jpe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78"/>
          <a:stretch/>
        </p:blipFill>
        <p:spPr bwMode="auto">
          <a:xfrm>
            <a:off x="1475656" y="980728"/>
            <a:ext cx="6120680" cy="378523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4" descr="flag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404" y="198426"/>
            <a:ext cx="1047601" cy="756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0121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sz="quarter" idx="13"/>
          </p:nvPr>
        </p:nvSpPr>
        <p:spPr>
          <a:xfrm>
            <a:off x="539552" y="332656"/>
            <a:ext cx="7992888" cy="576064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2800" b="1" dirty="0" smtClean="0">
                <a:solidFill>
                  <a:schemeClr val="tx1"/>
                </a:solidFill>
                <a:latin typeface="Bookman Old Style" pitchFamily="18" charset="0"/>
              </a:rPr>
              <a:t>Вертолетостроительная отрасль </a:t>
            </a:r>
            <a:endParaRPr lang="ru-RU" sz="2800" b="1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38694" y="5589240"/>
            <a:ext cx="792088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latin typeface="Bookman Old Style" pitchFamily="18" charset="0"/>
              </a:rPr>
              <a:t>            Вертолёт МИ-8</a:t>
            </a:r>
          </a:p>
        </p:txBody>
      </p:sp>
      <p:pic>
        <p:nvPicPr>
          <p:cNvPr id="7" name="Рисунок 6" descr="http://sdelanounas.ru/images/img/www.photovolk.com/x400_images_photos_c39dd2ea.jpg.jpe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7936" y="1124744"/>
            <a:ext cx="5922396" cy="417646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flag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404" y="198426"/>
            <a:ext cx="1047601" cy="756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6518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sz="quarter" idx="13"/>
          </p:nvPr>
        </p:nvSpPr>
        <p:spPr>
          <a:xfrm>
            <a:off x="539552" y="332656"/>
            <a:ext cx="7992888" cy="576064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2800" b="1" dirty="0" smtClean="0">
                <a:solidFill>
                  <a:schemeClr val="tx1"/>
                </a:solidFill>
                <a:latin typeface="Bookman Old Style" pitchFamily="18" charset="0"/>
              </a:rPr>
              <a:t>Вертолетостроительная отрасль </a:t>
            </a:r>
            <a:endParaRPr lang="ru-RU" sz="2800" b="1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45946" y="5819793"/>
            <a:ext cx="792088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latin typeface="Bookman Old Style" pitchFamily="18" charset="0"/>
              </a:rPr>
              <a:t>            Птица Феникс</a:t>
            </a:r>
          </a:p>
        </p:txBody>
      </p:sp>
      <p:pic>
        <p:nvPicPr>
          <p:cNvPr id="5" name="Рисунок 4" descr="http://sdelanounas.ru/images/img/www.strf.ru/x400_Attachment.aspxID_14293.jpe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8774" y="1220478"/>
            <a:ext cx="6669610" cy="436876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4" descr="flag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404" y="198426"/>
            <a:ext cx="1047601" cy="756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5785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sz="quarter" idx="13"/>
          </p:nvPr>
        </p:nvSpPr>
        <p:spPr>
          <a:xfrm>
            <a:off x="859579" y="288501"/>
            <a:ext cx="7992888" cy="576064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2800" b="1" dirty="0" smtClean="0">
                <a:solidFill>
                  <a:schemeClr val="tx1"/>
                </a:solidFill>
                <a:latin typeface="Bookman Old Style" pitchFamily="18" charset="0"/>
              </a:rPr>
              <a:t>Ракетно-строительная отрасль </a:t>
            </a:r>
            <a:endParaRPr lang="ru-RU" sz="2800" b="1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pic>
        <p:nvPicPr>
          <p:cNvPr id="7" name="Рисунок 4" descr="flag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404" y="198426"/>
            <a:ext cx="1047601" cy="756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06404" y="1120676"/>
            <a:ext cx="858607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AutoNum type="arabicPeriod"/>
            </a:pPr>
            <a:r>
              <a:rPr lang="ru-RU" sz="1600" dirty="0" smtClean="0">
                <a:latin typeface="Bookman Old Style" pitchFamily="18" charset="0"/>
              </a:rPr>
              <a:t>Наиболее </a:t>
            </a:r>
            <a:r>
              <a:rPr lang="ru-RU" sz="1600" dirty="0">
                <a:latin typeface="Bookman Old Style" pitchFamily="18" charset="0"/>
              </a:rPr>
              <a:t>наукоемкая и технически </a:t>
            </a:r>
            <a:r>
              <a:rPr lang="ru-RU" sz="1600" dirty="0" smtClean="0">
                <a:latin typeface="Bookman Old Style" pitchFamily="18" charset="0"/>
              </a:rPr>
              <a:t>сложная (например, </a:t>
            </a:r>
            <a:r>
              <a:rPr lang="ru-RU" sz="1600" dirty="0">
                <a:latin typeface="Bookman Old Style" pitchFamily="18" charset="0"/>
              </a:rPr>
              <a:t>баллистическая ракета содержит </a:t>
            </a:r>
            <a:r>
              <a:rPr lang="ru-RU" sz="1600" dirty="0" smtClean="0">
                <a:latin typeface="Bookman Old Style" pitchFamily="18" charset="0"/>
              </a:rPr>
              <a:t>300 тысяч </a:t>
            </a:r>
            <a:r>
              <a:rPr lang="ru-RU" sz="1600" dirty="0">
                <a:latin typeface="Bookman Old Style" pitchFamily="18" charset="0"/>
              </a:rPr>
              <a:t>систем</a:t>
            </a:r>
            <a:r>
              <a:rPr lang="ru-RU" sz="1600" dirty="0" smtClean="0">
                <a:latin typeface="Bookman Old Style" pitchFamily="18" charset="0"/>
              </a:rPr>
              <a:t>).</a:t>
            </a:r>
          </a:p>
          <a:p>
            <a:pPr marL="342900" indent="-342900" algn="just">
              <a:buAutoNum type="arabicPeriod"/>
            </a:pPr>
            <a:r>
              <a:rPr lang="ru-RU" sz="1600" dirty="0" smtClean="0">
                <a:latin typeface="Bookman Old Style" pitchFamily="18" charset="0"/>
              </a:rPr>
              <a:t>Научно-исследовательские институты сосредоточены </a:t>
            </a:r>
            <a:r>
              <a:rPr lang="ru-RU" sz="1600" dirty="0">
                <a:latin typeface="Bookman Old Style" pitchFamily="18" charset="0"/>
              </a:rPr>
              <a:t>в московском районе, а производство продукции почти во всей России (Удмуртия межконтинентальные ракеты,  ракеты для подводных лодок – Красноярск, Златоуст. Космические аппараты </a:t>
            </a:r>
            <a:r>
              <a:rPr lang="ru-RU" sz="1600" dirty="0" smtClean="0">
                <a:latin typeface="Bookman Old Style" pitchFamily="18" charset="0"/>
              </a:rPr>
              <a:t>– Санкт-Петербург, Химки</a:t>
            </a:r>
            <a:r>
              <a:rPr lang="ru-RU" sz="1600" dirty="0">
                <a:latin typeface="Bookman Old Style" pitchFamily="18" charset="0"/>
              </a:rPr>
              <a:t>, Королев, Омск</a:t>
            </a:r>
            <a:r>
              <a:rPr lang="ru-RU" sz="1600" dirty="0" smtClean="0">
                <a:latin typeface="Bookman Old Style" pitchFamily="18" charset="0"/>
              </a:rPr>
              <a:t>).</a:t>
            </a:r>
          </a:p>
          <a:p>
            <a:pPr marL="342900" indent="-342900" algn="just">
              <a:buAutoNum type="arabicPeriod"/>
            </a:pPr>
            <a:r>
              <a:rPr lang="ru-RU" sz="1600" dirty="0" smtClean="0">
                <a:latin typeface="Bookman Old Style" pitchFamily="18" charset="0"/>
              </a:rPr>
              <a:t>Космодромы  </a:t>
            </a:r>
            <a:r>
              <a:rPr lang="ru-RU" sz="1600" dirty="0">
                <a:latin typeface="Bookman Old Style" pitchFamily="18" charset="0"/>
              </a:rPr>
              <a:t>- Байконур (Казахстан). Плесецк (Архангельская область) и Свободный (Амурская область</a:t>
            </a:r>
            <a:r>
              <a:rPr lang="ru-RU" sz="1600" dirty="0" smtClean="0">
                <a:latin typeface="Bookman Old Style" pitchFamily="18" charset="0"/>
              </a:rPr>
              <a:t>).</a:t>
            </a:r>
          </a:p>
          <a:p>
            <a:pPr marL="342900" indent="-342900" algn="just">
              <a:buAutoNum type="arabicPeriod"/>
            </a:pPr>
            <a:r>
              <a:rPr lang="ru-RU" sz="1600" dirty="0" smtClean="0">
                <a:latin typeface="Bookman Old Style" pitchFamily="18" charset="0"/>
              </a:rPr>
              <a:t>Зенитные </a:t>
            </a:r>
            <a:r>
              <a:rPr lang="ru-RU" sz="1600" dirty="0">
                <a:latin typeface="Bookman Old Style" pitchFamily="18" charset="0"/>
              </a:rPr>
              <a:t>ракеты испытывают на полигоне Капустин Яр (Астрахань</a:t>
            </a:r>
            <a:r>
              <a:rPr lang="ru-RU" sz="1600" dirty="0" smtClean="0">
                <a:latin typeface="Bookman Old Style" pitchFamily="18" charset="0"/>
              </a:rPr>
              <a:t>).</a:t>
            </a:r>
          </a:p>
          <a:p>
            <a:pPr marL="342900" indent="-342900" algn="just">
              <a:buAutoNum type="arabicPeriod"/>
            </a:pPr>
            <a:r>
              <a:rPr lang="ru-RU" sz="1600" dirty="0" smtClean="0">
                <a:latin typeface="Bookman Old Style" pitchFamily="18" charset="0"/>
              </a:rPr>
              <a:t>Центры </a:t>
            </a:r>
            <a:r>
              <a:rPr lang="ru-RU" sz="1600" dirty="0">
                <a:latin typeface="Bookman Old Style" pitchFamily="18" charset="0"/>
              </a:rPr>
              <a:t>управления полетами </a:t>
            </a:r>
            <a:r>
              <a:rPr lang="ru-RU" sz="1600" dirty="0" smtClean="0">
                <a:latin typeface="Bookman Old Style" pitchFamily="18" charset="0"/>
              </a:rPr>
              <a:t>: </a:t>
            </a:r>
            <a:r>
              <a:rPr lang="ru-RU" sz="1600" dirty="0">
                <a:latin typeface="Bookman Old Style" pitchFamily="18" charset="0"/>
              </a:rPr>
              <a:t>Краснознаменск и Королев.</a:t>
            </a:r>
            <a:endParaRPr lang="ru-RU" sz="1600" dirty="0"/>
          </a:p>
        </p:txBody>
      </p:sp>
      <p:pic>
        <p:nvPicPr>
          <p:cNvPr id="8" name="Рисунок 1" descr="800px-Russian_ISS_Flight_Control_Room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1210" y="3678522"/>
            <a:ext cx="4176464" cy="2683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4512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sz="quarter" idx="13"/>
          </p:nvPr>
        </p:nvSpPr>
        <p:spPr>
          <a:xfrm>
            <a:off x="843880" y="288501"/>
            <a:ext cx="7992888" cy="576064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2800" b="1" dirty="0">
                <a:solidFill>
                  <a:schemeClr val="tx1"/>
                </a:solidFill>
                <a:latin typeface="Bookman Old Style" pitchFamily="18" charset="0"/>
              </a:rPr>
              <a:t>Ракетно-строительная отрасль </a:t>
            </a:r>
          </a:p>
        </p:txBody>
      </p:sp>
      <p:pic>
        <p:nvPicPr>
          <p:cNvPr id="7" name="Рисунок 4" descr="flag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404" y="198426"/>
            <a:ext cx="1047601" cy="756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4" descr="08EF365B-F5E7-4B40-B73D-FF8A955B569B_mw800_mh60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404" y="1130602"/>
            <a:ext cx="4481620" cy="5178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2" descr="2499433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27"/>
          <a:stretch/>
        </p:blipFill>
        <p:spPr bwMode="auto">
          <a:xfrm>
            <a:off x="5004048" y="1158311"/>
            <a:ext cx="3779912" cy="244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5" descr="0_6cf0_96f177fa_XL.jp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59"/>
          <a:stretch/>
        </p:blipFill>
        <p:spPr bwMode="auto">
          <a:xfrm>
            <a:off x="5111552" y="4116722"/>
            <a:ext cx="3672408" cy="2192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4290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sz="quarter" idx="13"/>
          </p:nvPr>
        </p:nvSpPr>
        <p:spPr>
          <a:xfrm>
            <a:off x="971600" y="288500"/>
            <a:ext cx="7992888" cy="908251"/>
          </a:xfrm>
        </p:spPr>
        <p:txBody>
          <a:bodyPr>
            <a:noAutofit/>
          </a:bodyPr>
          <a:lstStyle/>
          <a:p>
            <a:pPr marL="45720" indent="0" algn="ctr">
              <a:buNone/>
            </a:pPr>
            <a:r>
              <a:rPr lang="ru-RU" sz="2800" b="1" dirty="0" smtClean="0">
                <a:solidFill>
                  <a:schemeClr val="tx1"/>
                </a:solidFill>
                <a:latin typeface="Bookman Old Style" pitchFamily="18" charset="0"/>
              </a:rPr>
              <a:t>Артиллерийско-стрелковое </a:t>
            </a:r>
          </a:p>
          <a:p>
            <a:pPr marL="45720" indent="0" algn="ctr">
              <a:buNone/>
            </a:pPr>
            <a:r>
              <a:rPr lang="ru-RU" sz="2800" b="1" dirty="0" smtClean="0">
                <a:solidFill>
                  <a:schemeClr val="tx1"/>
                </a:solidFill>
                <a:latin typeface="Bookman Old Style" pitchFamily="18" charset="0"/>
              </a:rPr>
              <a:t>вооружение </a:t>
            </a:r>
            <a:endParaRPr lang="ru-RU" sz="2800" b="1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pic>
        <p:nvPicPr>
          <p:cNvPr id="7" name="Рисунок 4" descr="flag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404" y="198426"/>
            <a:ext cx="1047601" cy="756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95536" y="1484784"/>
            <a:ext cx="849694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AutoNum type="arabicPeriod"/>
            </a:pPr>
            <a:r>
              <a:rPr lang="ru-RU" sz="1600" dirty="0" smtClean="0">
                <a:latin typeface="Bookman Old Style" pitchFamily="18" charset="0"/>
              </a:rPr>
              <a:t>Автомат </a:t>
            </a:r>
            <a:r>
              <a:rPr lang="ru-RU" sz="1600" dirty="0">
                <a:latin typeface="Bookman Old Style" pitchFamily="18" charset="0"/>
              </a:rPr>
              <a:t>Калашникова Михаила Тимофеевича  – используют 55 стран </a:t>
            </a:r>
            <a:r>
              <a:rPr lang="ru-RU" sz="1600" dirty="0" smtClean="0">
                <a:latin typeface="Bookman Old Style" pitchFamily="18" charset="0"/>
              </a:rPr>
              <a:t>мира.</a:t>
            </a:r>
          </a:p>
          <a:p>
            <a:pPr marL="342900" indent="-342900" algn="just">
              <a:buAutoNum type="arabicPeriod"/>
            </a:pPr>
            <a:r>
              <a:rPr lang="ru-RU" sz="1600" dirty="0" smtClean="0">
                <a:latin typeface="Bookman Old Style" pitchFamily="18" charset="0"/>
              </a:rPr>
              <a:t>Центры </a:t>
            </a:r>
            <a:r>
              <a:rPr lang="ru-RU" sz="1600" dirty="0">
                <a:latin typeface="Bookman Old Style" pitchFamily="18" charset="0"/>
              </a:rPr>
              <a:t>производства стрелкового оружия  – </a:t>
            </a:r>
            <a:r>
              <a:rPr lang="ru-RU" sz="1600" dirty="0" smtClean="0">
                <a:latin typeface="Bookman Old Style" pitchFamily="18" charset="0"/>
              </a:rPr>
              <a:t>Тула, Ковров (Владимирская </a:t>
            </a:r>
            <a:r>
              <a:rPr lang="ru-RU" sz="1600" dirty="0">
                <a:latin typeface="Bookman Old Style" pitchFamily="18" charset="0"/>
              </a:rPr>
              <a:t>область), Вятские Поляны (Кировская область), Ижевск, </a:t>
            </a:r>
            <a:r>
              <a:rPr lang="ru-RU" sz="1600" dirty="0" smtClean="0">
                <a:latin typeface="Bookman Old Style" pitchFamily="18" charset="0"/>
              </a:rPr>
              <a:t>Климовск.</a:t>
            </a:r>
          </a:p>
          <a:p>
            <a:pPr marL="342900" indent="-342900" algn="just">
              <a:buAutoNum type="arabicPeriod"/>
            </a:pPr>
            <a:r>
              <a:rPr lang="ru-RU" sz="1600" dirty="0" smtClean="0">
                <a:latin typeface="Bookman Old Style" pitchFamily="18" charset="0"/>
              </a:rPr>
              <a:t>Артиллерийские </a:t>
            </a:r>
            <a:r>
              <a:rPr lang="ru-RU" sz="1600" dirty="0">
                <a:latin typeface="Bookman Old Style" pitchFamily="18" charset="0"/>
              </a:rPr>
              <a:t>системы – Екатеринбург, Пермь, Нижний Новгород, Волгоград.</a:t>
            </a:r>
            <a:endParaRPr lang="ru-RU" sz="1600" dirty="0"/>
          </a:p>
        </p:txBody>
      </p:sp>
      <p:pic>
        <p:nvPicPr>
          <p:cNvPr id="11" name="Рисунок 1" descr="043b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924944"/>
            <a:ext cx="2229628" cy="1607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Рисунок 5" descr="firearms-fullc3356b08-6c64-4fc5-997d1182d1bdb502large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5" y="3227642"/>
            <a:ext cx="2376265" cy="2878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Рисунок 6" descr="picture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157" y="4796119"/>
            <a:ext cx="2258385" cy="1693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Рисунок 2" descr="20090705-V_57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4352" y="3227642"/>
            <a:ext cx="3451675" cy="2863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2008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sz="quarter" idx="13"/>
          </p:nvPr>
        </p:nvSpPr>
        <p:spPr>
          <a:xfrm>
            <a:off x="716371" y="302323"/>
            <a:ext cx="7992888" cy="576064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2800" b="1" dirty="0" smtClean="0">
                <a:solidFill>
                  <a:schemeClr val="tx1"/>
                </a:solidFill>
                <a:latin typeface="Bookman Old Style" pitchFamily="18" charset="0"/>
              </a:rPr>
              <a:t>Военная автомобильная техника</a:t>
            </a:r>
            <a:endParaRPr lang="ru-RU" sz="2800" b="1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38694" y="5589240"/>
            <a:ext cx="792088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latin typeface="Bookman Old Style" pitchFamily="18" charset="0"/>
              </a:rPr>
              <a:t>Автомобиль </a:t>
            </a:r>
            <a:r>
              <a:rPr lang="ru-RU" sz="1600" dirty="0">
                <a:latin typeface="Bookman Old Style" pitchFamily="18" charset="0"/>
              </a:rPr>
              <a:t>многоцелевого назначения </a:t>
            </a:r>
            <a:r>
              <a:rPr lang="ru-RU" sz="1600" dirty="0" smtClean="0">
                <a:latin typeface="Bookman Old Style" pitchFamily="18" charset="0"/>
              </a:rPr>
              <a:t>КАМАЗ</a:t>
            </a:r>
            <a:endParaRPr lang="ru-RU" sz="1600" dirty="0">
              <a:latin typeface="Bookman Old Style" pitchFamily="18" charset="0"/>
            </a:endParaRPr>
          </a:p>
        </p:txBody>
      </p:sp>
      <p:pic>
        <p:nvPicPr>
          <p:cNvPr id="7" name="Рисунок 6" descr="http://sdelanounas.ru/images/img/function.mil.ru/images_military_military_photo_kamaz6350-550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4778" y="980728"/>
            <a:ext cx="6408712" cy="424847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flag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732" y="212248"/>
            <a:ext cx="1047601" cy="756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796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sz="quarter" idx="13"/>
          </p:nvPr>
        </p:nvSpPr>
        <p:spPr>
          <a:xfrm>
            <a:off x="799047" y="288501"/>
            <a:ext cx="7992888" cy="576064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2800" b="1" dirty="0" smtClean="0">
                <a:solidFill>
                  <a:schemeClr val="tx1"/>
                </a:solidFill>
                <a:latin typeface="Bookman Old Style" pitchFamily="18" charset="0"/>
              </a:rPr>
              <a:t>Машиностроительная отрасль</a:t>
            </a:r>
            <a:endParaRPr lang="ru-RU" sz="2800" b="1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38694" y="5589240"/>
            <a:ext cx="792088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latin typeface="Bookman Old Style" pitchFamily="18" charset="0"/>
              </a:rPr>
              <a:t>Бронированная машина разминирования </a:t>
            </a:r>
            <a:r>
              <a:rPr lang="ru-RU" sz="1600" dirty="0" smtClean="0">
                <a:latin typeface="Bookman Old Style" pitchFamily="18" charset="0"/>
              </a:rPr>
              <a:t>БМР-3М</a:t>
            </a:r>
          </a:p>
        </p:txBody>
      </p:sp>
      <p:pic>
        <p:nvPicPr>
          <p:cNvPr id="4" name="Рисунок 3" descr="http://topwar.ru/uploads/posts/2011-12/1323979169_06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980728"/>
            <a:ext cx="7632848" cy="446449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flag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404" y="198426"/>
            <a:ext cx="1047601" cy="756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6148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sz="quarter" idx="13"/>
          </p:nvPr>
        </p:nvSpPr>
        <p:spPr>
          <a:xfrm>
            <a:off x="638694" y="288501"/>
            <a:ext cx="7992888" cy="576064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2800" b="1" dirty="0" smtClean="0">
                <a:solidFill>
                  <a:schemeClr val="tx1"/>
                </a:solidFill>
                <a:latin typeface="Bookman Old Style" pitchFamily="18" charset="0"/>
              </a:rPr>
              <a:t>Машиностроительная отрасль</a:t>
            </a:r>
            <a:endParaRPr lang="ru-RU" sz="2800" b="1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38694" y="5589240"/>
            <a:ext cx="792088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latin typeface="Bookman Old Style" pitchFamily="18" charset="0"/>
              </a:rPr>
              <a:t>Инженерная машина </a:t>
            </a:r>
            <a:r>
              <a:rPr lang="ru-RU" sz="1600" dirty="0" err="1">
                <a:latin typeface="Bookman Old Style" pitchFamily="18" charset="0"/>
              </a:rPr>
              <a:t>разграждения</a:t>
            </a:r>
            <a:r>
              <a:rPr lang="ru-RU" sz="1600" dirty="0">
                <a:latin typeface="Bookman Old Style" pitchFamily="18" charset="0"/>
              </a:rPr>
              <a:t> </a:t>
            </a:r>
            <a:r>
              <a:rPr lang="ru-RU" sz="1600" dirty="0" smtClean="0">
                <a:latin typeface="Bookman Old Style" pitchFamily="18" charset="0"/>
              </a:rPr>
              <a:t>ИМР-3</a:t>
            </a:r>
          </a:p>
        </p:txBody>
      </p:sp>
      <p:pic>
        <p:nvPicPr>
          <p:cNvPr id="5" name="Рисунок 4" descr="http://topwar.ru/uploads/posts/2011-12/1323979238_07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750" y="1268760"/>
            <a:ext cx="6912768" cy="4320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4" descr="flag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404" y="198426"/>
            <a:ext cx="1047601" cy="756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8858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sz="quarter" idx="13"/>
          </p:nvPr>
        </p:nvSpPr>
        <p:spPr>
          <a:xfrm>
            <a:off x="843880" y="288501"/>
            <a:ext cx="7992888" cy="576064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2800" b="1" dirty="0" smtClean="0">
                <a:solidFill>
                  <a:schemeClr val="tx1"/>
                </a:solidFill>
                <a:latin typeface="Bookman Old Style" pitchFamily="18" charset="0"/>
              </a:rPr>
              <a:t>Бронетанковая промышленность</a:t>
            </a:r>
            <a:endParaRPr lang="ru-RU" sz="2800" b="1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pic>
        <p:nvPicPr>
          <p:cNvPr id="7" name="Рисунок 4" descr="flag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404" y="198426"/>
            <a:ext cx="1047601" cy="756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06404" y="1196752"/>
            <a:ext cx="80100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Bookman Old Style" pitchFamily="18" charset="0"/>
              </a:rPr>
              <a:t>1. </a:t>
            </a:r>
            <a:r>
              <a:rPr lang="ru-RU" dirty="0" smtClean="0">
                <a:latin typeface="Bookman Old Style" pitchFamily="18" charset="0"/>
              </a:rPr>
              <a:t>Раньше </a:t>
            </a:r>
            <a:r>
              <a:rPr lang="ru-RU" dirty="0">
                <a:latin typeface="Bookman Old Style" pitchFamily="18" charset="0"/>
              </a:rPr>
              <a:t>одна из самых развитых отраслей ВПК.</a:t>
            </a:r>
            <a:br>
              <a:rPr lang="ru-RU" dirty="0">
                <a:latin typeface="Bookman Old Style" pitchFamily="18" charset="0"/>
              </a:rPr>
            </a:br>
            <a:r>
              <a:rPr lang="ru-RU" dirty="0">
                <a:latin typeface="Bookman Old Style" pitchFamily="18" charset="0"/>
              </a:rPr>
              <a:t>2. Танки производят на двух заводах: Нижний Тагил и Омск.</a:t>
            </a:r>
            <a:br>
              <a:rPr lang="ru-RU" dirty="0">
                <a:latin typeface="Bookman Old Style" pitchFamily="18" charset="0"/>
              </a:rPr>
            </a:br>
            <a:r>
              <a:rPr lang="ru-RU" dirty="0">
                <a:latin typeface="Bookman Old Style" pitchFamily="18" charset="0"/>
              </a:rPr>
              <a:t>3. Бронетранспортер – Арзамас.</a:t>
            </a:r>
            <a:br>
              <a:rPr lang="ru-RU" dirty="0">
                <a:latin typeface="Bookman Old Style" pitchFamily="18" charset="0"/>
              </a:rPr>
            </a:br>
            <a:r>
              <a:rPr lang="ru-RU" dirty="0">
                <a:latin typeface="Bookman Old Style" pitchFamily="18" charset="0"/>
              </a:rPr>
              <a:t>4. БМП </a:t>
            </a:r>
            <a:r>
              <a:rPr lang="ru-RU" dirty="0" smtClean="0">
                <a:latin typeface="Bookman Old Style" pitchFamily="18" charset="0"/>
              </a:rPr>
              <a:t>– Курган.</a:t>
            </a:r>
            <a:endParaRPr lang="ru-RU" dirty="0"/>
          </a:p>
        </p:txBody>
      </p:sp>
      <p:pic>
        <p:nvPicPr>
          <p:cNvPr id="11" name="Рисунок 1" descr="1189760819_02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052"/>
          <a:stretch/>
        </p:blipFill>
        <p:spPr bwMode="auto">
          <a:xfrm>
            <a:off x="2411760" y="4282506"/>
            <a:ext cx="5275536" cy="2258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Рисунок 3" descr="img_anton_6682_0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204" y="2564904"/>
            <a:ext cx="2499457" cy="1584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Рисунок 4" descr="btr-4_bau23_2l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528" y="1978245"/>
            <a:ext cx="3563888" cy="2128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846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4" descr="flag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029" y="188641"/>
            <a:ext cx="931587" cy="672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7581" y="523279"/>
            <a:ext cx="10384735" cy="5657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Рисунок 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5278896"/>
            <a:ext cx="1852815" cy="1052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0998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sz="quarter" idx="13"/>
          </p:nvPr>
        </p:nvSpPr>
        <p:spPr>
          <a:xfrm>
            <a:off x="683568" y="288501"/>
            <a:ext cx="7992888" cy="576064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2800" b="1" dirty="0" smtClean="0">
                <a:solidFill>
                  <a:schemeClr val="tx1"/>
                </a:solidFill>
                <a:latin typeface="Bookman Old Style" pitchFamily="18" charset="0"/>
              </a:rPr>
              <a:t>Бронетанковая промышленность</a:t>
            </a:r>
            <a:endParaRPr lang="ru-RU" sz="2800" b="1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38694" y="5589240"/>
            <a:ext cx="792088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latin typeface="Bookman Old Style" pitchFamily="18" charset="0"/>
              </a:rPr>
              <a:t>БТР, произведенный в России</a:t>
            </a:r>
          </a:p>
        </p:txBody>
      </p:sp>
      <p:pic>
        <p:nvPicPr>
          <p:cNvPr id="7" name="Рисунок 6" descr="http://topwar.ru/uploads/posts/2011-12/thumbs/1323978443_0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124744"/>
            <a:ext cx="6696744" cy="424847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flag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404" y="198426"/>
            <a:ext cx="1047601" cy="756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449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sz="quarter" idx="13"/>
          </p:nvPr>
        </p:nvSpPr>
        <p:spPr>
          <a:xfrm>
            <a:off x="539552" y="332656"/>
            <a:ext cx="7992888" cy="576064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2800" b="1" dirty="0" smtClean="0">
                <a:solidFill>
                  <a:schemeClr val="tx1"/>
                </a:solidFill>
                <a:latin typeface="Bookman Old Style" pitchFamily="18" charset="0"/>
              </a:rPr>
              <a:t>Танкостроение</a:t>
            </a:r>
            <a:endParaRPr lang="ru-RU" sz="2800" b="1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23780" y="5588512"/>
            <a:ext cx="76328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latin typeface="Bookman Old Style" pitchFamily="18" charset="0"/>
              </a:rPr>
              <a:t> </a:t>
            </a:r>
            <a:r>
              <a:rPr lang="ru-RU" sz="1600" dirty="0" smtClean="0">
                <a:latin typeface="Bookman Old Style" pitchFamily="18" charset="0"/>
              </a:rPr>
              <a:t>       </a:t>
            </a:r>
            <a:r>
              <a:rPr lang="ru-RU" sz="1600" dirty="0">
                <a:latin typeface="Bookman Old Style" pitchFamily="18" charset="0"/>
              </a:rPr>
              <a:t>Танки Т-90 относятся к числу лучших в мире</a:t>
            </a:r>
            <a:r>
              <a:rPr lang="ru-RU" sz="1600" dirty="0" smtClean="0">
                <a:latin typeface="Bookman Old Style" pitchFamily="18" charset="0"/>
              </a:rPr>
              <a:t>.</a:t>
            </a:r>
          </a:p>
          <a:p>
            <a:pPr algn="ctr"/>
            <a:r>
              <a:rPr lang="ru-RU" sz="1600" dirty="0" smtClean="0">
                <a:latin typeface="Bookman Old Style" pitchFamily="18" charset="0"/>
              </a:rPr>
              <a:t>Производитель: Уралвагонзавод</a:t>
            </a:r>
          </a:p>
        </p:txBody>
      </p:sp>
      <p:pic>
        <p:nvPicPr>
          <p:cNvPr id="7" name="Рисунок 6" descr="http://topwar.ru/uploads/posts/2011-12/1323979240_03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980728"/>
            <a:ext cx="6313884" cy="417646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flag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404" y="198426"/>
            <a:ext cx="1047601" cy="756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06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sz="quarter" idx="13"/>
          </p:nvPr>
        </p:nvSpPr>
        <p:spPr>
          <a:xfrm>
            <a:off x="539552" y="332656"/>
            <a:ext cx="7992888" cy="576064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2800" b="1" dirty="0" smtClean="0">
                <a:solidFill>
                  <a:schemeClr val="tx1"/>
                </a:solidFill>
                <a:latin typeface="Bookman Old Style" pitchFamily="18" charset="0"/>
              </a:rPr>
              <a:t>Танкостроение</a:t>
            </a:r>
            <a:endParaRPr lang="ru-RU" sz="2800" b="1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23780" y="5588512"/>
            <a:ext cx="76328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latin typeface="Bookman Old Style" pitchFamily="18" charset="0"/>
              </a:rPr>
              <a:t> </a:t>
            </a:r>
            <a:r>
              <a:rPr lang="ru-RU" sz="1600" dirty="0" smtClean="0">
                <a:latin typeface="Bookman Old Style" pitchFamily="18" charset="0"/>
              </a:rPr>
              <a:t>       </a:t>
            </a:r>
            <a:r>
              <a:rPr lang="ru-RU" sz="1600" dirty="0">
                <a:latin typeface="Bookman Old Style" pitchFamily="18" charset="0"/>
              </a:rPr>
              <a:t>Боевая машина поддержки танков «Терминатор</a:t>
            </a:r>
            <a:r>
              <a:rPr lang="ru-RU" sz="1600" dirty="0" smtClean="0">
                <a:latin typeface="Bookman Old Style" pitchFamily="18" charset="0"/>
              </a:rPr>
              <a:t>».</a:t>
            </a:r>
          </a:p>
          <a:p>
            <a:pPr algn="ctr"/>
            <a:r>
              <a:rPr lang="ru-RU" sz="1600" dirty="0" smtClean="0">
                <a:latin typeface="Bookman Old Style" pitchFamily="18" charset="0"/>
              </a:rPr>
              <a:t>Производитель: Уралвагонзавод</a:t>
            </a:r>
          </a:p>
        </p:txBody>
      </p:sp>
      <p:pic>
        <p:nvPicPr>
          <p:cNvPr id="5" name="Рисунок 4" descr="http://topwar.ru/uploads/posts/2011-12/1323979173_04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1832" y="1052736"/>
            <a:ext cx="6696744" cy="424847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4" descr="flag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404" y="198426"/>
            <a:ext cx="1047601" cy="756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8469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sz="quarter" idx="13"/>
          </p:nvPr>
        </p:nvSpPr>
        <p:spPr>
          <a:xfrm>
            <a:off x="539552" y="332656"/>
            <a:ext cx="7992888" cy="576064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2800" b="1" dirty="0" smtClean="0">
                <a:solidFill>
                  <a:schemeClr val="tx1"/>
                </a:solidFill>
                <a:latin typeface="Bookman Old Style" pitchFamily="18" charset="0"/>
              </a:rPr>
              <a:t>Танкостроение</a:t>
            </a:r>
            <a:endParaRPr lang="ru-RU" sz="2800" b="1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83568" y="5588512"/>
            <a:ext cx="79208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latin typeface="Bookman Old Style" pitchFamily="18" charset="0"/>
              </a:rPr>
              <a:t> </a:t>
            </a:r>
            <a:r>
              <a:rPr lang="ru-RU" sz="1600" dirty="0" smtClean="0">
                <a:latin typeface="Bookman Old Style" pitchFamily="18" charset="0"/>
              </a:rPr>
              <a:t>       </a:t>
            </a:r>
            <a:r>
              <a:rPr lang="ru-RU" sz="1600" dirty="0">
                <a:latin typeface="Bookman Old Style" pitchFamily="18" charset="0"/>
              </a:rPr>
              <a:t>Танки Т-34 нередко можно увидеть и сейчас. </a:t>
            </a:r>
            <a:endParaRPr lang="ru-RU" sz="1600" dirty="0" smtClean="0">
              <a:latin typeface="Bookman Old Style" pitchFamily="18" charset="0"/>
            </a:endParaRPr>
          </a:p>
          <a:p>
            <a:pPr algn="ctr"/>
            <a:r>
              <a:rPr lang="ru-RU" sz="1600" dirty="0" smtClean="0">
                <a:latin typeface="Bookman Old Style" pitchFamily="18" charset="0"/>
              </a:rPr>
              <a:t>Они </a:t>
            </a:r>
            <a:r>
              <a:rPr lang="ru-RU" sz="1600" dirty="0">
                <a:latin typeface="Bookman Old Style" pitchFamily="18" charset="0"/>
              </a:rPr>
              <a:t>стали памятниками подвигу советских воинов и тружеников тыла.</a:t>
            </a:r>
            <a:endParaRPr lang="ru-RU" sz="1600" dirty="0" smtClean="0">
              <a:latin typeface="Bookman Old Style" pitchFamily="18" charset="0"/>
            </a:endParaRPr>
          </a:p>
          <a:p>
            <a:pPr algn="ctr"/>
            <a:r>
              <a:rPr lang="ru-RU" sz="1600" dirty="0" smtClean="0">
                <a:latin typeface="Bookman Old Style" pitchFamily="18" charset="0"/>
              </a:rPr>
              <a:t>Производитель: Уралвагонзавод</a:t>
            </a:r>
          </a:p>
        </p:txBody>
      </p:sp>
      <p:pic>
        <p:nvPicPr>
          <p:cNvPr id="7" name="Рисунок 6" descr="http://topwar.ru/uploads/posts/2011-12/thumbs/1323979238_05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872" y="908720"/>
            <a:ext cx="5976664" cy="4320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flag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404" y="198426"/>
            <a:ext cx="1047601" cy="756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8225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sz="quarter" idx="13"/>
          </p:nvPr>
        </p:nvSpPr>
        <p:spPr>
          <a:xfrm>
            <a:off x="694420" y="288501"/>
            <a:ext cx="7992888" cy="576064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2800" b="1" dirty="0" smtClean="0">
                <a:solidFill>
                  <a:schemeClr val="tx1"/>
                </a:solidFill>
                <a:latin typeface="Bookman Old Style" pitchFamily="18" charset="0"/>
              </a:rPr>
              <a:t>Военное судостроение</a:t>
            </a:r>
            <a:endParaRPr lang="ru-RU" sz="2800" b="1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13436" y="1052736"/>
            <a:ext cx="76328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AutoNum type="arabicPeriod"/>
            </a:pPr>
            <a:r>
              <a:rPr lang="ru-RU" sz="1600" dirty="0" smtClean="0">
                <a:latin typeface="Bookman Old Style" pitchFamily="18" charset="0"/>
              </a:rPr>
              <a:t>Трудно </a:t>
            </a:r>
            <a:r>
              <a:rPr lang="ru-RU" sz="1600" dirty="0">
                <a:latin typeface="Bookman Old Style" pitchFamily="18" charset="0"/>
              </a:rPr>
              <a:t>отделить от </a:t>
            </a:r>
            <a:r>
              <a:rPr lang="ru-RU" sz="1600" dirty="0" smtClean="0">
                <a:latin typeface="Bookman Old Style" pitchFamily="18" charset="0"/>
              </a:rPr>
              <a:t>гражданского.</a:t>
            </a:r>
          </a:p>
          <a:p>
            <a:pPr marL="342900" indent="-342900" algn="just">
              <a:buAutoNum type="arabicPeriod"/>
            </a:pPr>
            <a:r>
              <a:rPr lang="ru-RU" sz="1600" dirty="0">
                <a:latin typeface="Bookman Old Style" pitchFamily="18" charset="0"/>
              </a:rPr>
              <a:t>К</a:t>
            </a:r>
            <a:r>
              <a:rPr lang="ru-RU" sz="1600" dirty="0" smtClean="0">
                <a:latin typeface="Bookman Old Style" pitchFamily="18" charset="0"/>
              </a:rPr>
              <a:t>рупнейший центр: Санкт-Петербург </a:t>
            </a:r>
            <a:r>
              <a:rPr lang="ru-RU" sz="1600" dirty="0">
                <a:latin typeface="Bookman Old Style" pitchFamily="18" charset="0"/>
              </a:rPr>
              <a:t>– 40 </a:t>
            </a:r>
            <a:r>
              <a:rPr lang="ru-RU" sz="1600" dirty="0" smtClean="0">
                <a:latin typeface="Bookman Old Style" pitchFamily="18" charset="0"/>
              </a:rPr>
              <a:t>предприятий</a:t>
            </a:r>
          </a:p>
          <a:p>
            <a:pPr marL="342900" indent="-342900" algn="just">
              <a:buAutoNum type="arabicPeriod"/>
            </a:pPr>
            <a:r>
              <a:rPr lang="ru-RU" sz="1600" dirty="0" smtClean="0">
                <a:latin typeface="Bookman Old Style" pitchFamily="18" charset="0"/>
              </a:rPr>
              <a:t>Подводные </a:t>
            </a:r>
            <a:r>
              <a:rPr lang="ru-RU" sz="1600" dirty="0">
                <a:latin typeface="Bookman Old Style" pitchFamily="18" charset="0"/>
              </a:rPr>
              <a:t>лодки – Северодвинск (возле Архангельска).</a:t>
            </a:r>
            <a:endParaRPr lang="ru-RU" sz="1600" dirty="0" smtClean="0">
              <a:latin typeface="Bookman Old Style" pitchFamily="18" charset="0"/>
            </a:endParaRPr>
          </a:p>
        </p:txBody>
      </p:sp>
      <p:pic>
        <p:nvPicPr>
          <p:cNvPr id="7" name="Рисунок 4" descr="flag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404" y="198426"/>
            <a:ext cx="1047601" cy="756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4" descr="p110545097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048531"/>
            <a:ext cx="3473799" cy="2049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3" descr="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437112"/>
            <a:ext cx="3456384" cy="2136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1" descr="261e6f7ac8b3aabba0192125346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027749"/>
            <a:ext cx="3456384" cy="2049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2" descr="265-12-1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527" y="4422221"/>
            <a:ext cx="3473799" cy="2134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5934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sz="quarter" idx="13"/>
          </p:nvPr>
        </p:nvSpPr>
        <p:spPr>
          <a:xfrm>
            <a:off x="539552" y="332656"/>
            <a:ext cx="7992888" cy="576064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2800" b="1" dirty="0" smtClean="0">
                <a:solidFill>
                  <a:schemeClr val="tx1"/>
                </a:solidFill>
                <a:latin typeface="Bookman Old Style" pitchFamily="18" charset="0"/>
              </a:rPr>
              <a:t>Военное судостроение</a:t>
            </a:r>
            <a:endParaRPr lang="ru-RU" sz="2800" b="1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pic>
        <p:nvPicPr>
          <p:cNvPr id="5" name="Рисунок 4" descr="http://img.gazeta.ru/files3/41/3768041/TASS_1100472-pic4_zoom-1000x-80656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902"/>
          <a:stretch/>
        </p:blipFill>
        <p:spPr bwMode="auto">
          <a:xfrm>
            <a:off x="1482793" y="1027938"/>
            <a:ext cx="6480720" cy="301740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874440" y="4221088"/>
            <a:ext cx="763284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latin typeface="Bookman Old Style" pitchFamily="18" charset="0"/>
              </a:rPr>
              <a:t> </a:t>
            </a:r>
            <a:r>
              <a:rPr lang="ru-RU" sz="1600" dirty="0" smtClean="0">
                <a:latin typeface="Bookman Old Style" pitchFamily="18" charset="0"/>
              </a:rPr>
              <a:t>        Судостроители участвуют </a:t>
            </a:r>
            <a:r>
              <a:rPr lang="ru-RU" sz="1600" dirty="0">
                <a:latin typeface="Bookman Old Style" pitchFamily="18" charset="0"/>
              </a:rPr>
              <a:t>в изготовлении корпусов двух </a:t>
            </a:r>
            <a:r>
              <a:rPr lang="ru-RU" sz="1600" dirty="0" err="1">
                <a:latin typeface="Bookman Old Style" pitchFamily="18" charset="0"/>
              </a:rPr>
              <a:t>десантно</a:t>
            </a:r>
            <a:r>
              <a:rPr lang="ru-RU" sz="1600" dirty="0">
                <a:latin typeface="Bookman Old Style" pitchFamily="18" charset="0"/>
              </a:rPr>
              <a:t>-вертолётных кораблей-доков типа «Мистраль». Кроме того, в программе </a:t>
            </a:r>
            <a:r>
              <a:rPr lang="ru-RU" sz="1600" dirty="0" smtClean="0">
                <a:latin typeface="Bookman Old Style" pitchFamily="18" charset="0"/>
              </a:rPr>
              <a:t>– </a:t>
            </a:r>
            <a:r>
              <a:rPr lang="ru-RU" sz="1600" dirty="0">
                <a:latin typeface="Bookman Old Style" pitchFamily="18" charset="0"/>
              </a:rPr>
              <a:t>строительство дизель-электрического ледокола мощностью 25 мегаватт, который должен быть сдан заказчику в октябре 2015 года, и подготовка к строительству серии атомных ледоколов мощностью 60 мегаватт. Параллельно корабелы продолжают возводить первую в мире плавучую атомную электростанцию для труднодоступных районов</a:t>
            </a:r>
            <a:r>
              <a:rPr lang="ru-RU" sz="1600" dirty="0" smtClean="0">
                <a:latin typeface="Bookman Old Style" pitchFamily="18" charset="0"/>
              </a:rPr>
              <a:t>.</a:t>
            </a:r>
          </a:p>
        </p:txBody>
      </p:sp>
      <p:pic>
        <p:nvPicPr>
          <p:cNvPr id="7" name="Рисунок 4" descr="flag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404" y="198426"/>
            <a:ext cx="1047601" cy="756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6615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sz="quarter" idx="13"/>
          </p:nvPr>
        </p:nvSpPr>
        <p:spPr>
          <a:xfrm>
            <a:off x="539552" y="332656"/>
            <a:ext cx="7992888" cy="576064"/>
          </a:xfrm>
        </p:spPr>
        <p:txBody>
          <a:bodyPr>
            <a:normAutofit fontScale="92500"/>
          </a:bodyPr>
          <a:lstStyle/>
          <a:p>
            <a:pPr marL="45720" indent="0" algn="ctr">
              <a:buNone/>
            </a:pPr>
            <a:r>
              <a:rPr lang="ru-RU" sz="2800" b="1" dirty="0" smtClean="0">
                <a:latin typeface="Bookman Old Style" pitchFamily="18" charset="0"/>
              </a:rPr>
              <a:t>    </a:t>
            </a:r>
            <a:r>
              <a:rPr lang="ru-RU" sz="2800" b="1" dirty="0" smtClean="0">
                <a:solidFill>
                  <a:schemeClr val="tx1"/>
                </a:solidFill>
                <a:latin typeface="Bookman Old Style" pitchFamily="18" charset="0"/>
              </a:rPr>
              <a:t>Российская </a:t>
            </a:r>
            <a:r>
              <a:rPr lang="ru-RU" sz="2800" b="1" dirty="0">
                <a:solidFill>
                  <a:schemeClr val="tx1"/>
                </a:solidFill>
                <a:latin typeface="Bookman Old Style" pitchFamily="18" charset="0"/>
              </a:rPr>
              <a:t>микроэлектроника для ВПК </a:t>
            </a:r>
          </a:p>
        </p:txBody>
      </p:sp>
      <p:pic>
        <p:nvPicPr>
          <p:cNvPr id="8" name="Рисунок 7" descr="http://sdelanounas.ru/images/img/img-fotki.yandex.ru/x400_get_4423_100474201.27_0_72b3e_86226709_XXXL.jpe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052736"/>
            <a:ext cx="7200800" cy="4752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flag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031" y="198426"/>
            <a:ext cx="903585" cy="652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3426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sz="quarter" idx="13"/>
          </p:nvPr>
        </p:nvSpPr>
        <p:spPr>
          <a:xfrm>
            <a:off x="614884" y="198426"/>
            <a:ext cx="7992888" cy="576064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2800" b="1" dirty="0" smtClean="0">
                <a:latin typeface="Bookman Old Style" pitchFamily="18" charset="0"/>
              </a:rPr>
              <a:t>    </a:t>
            </a:r>
            <a:r>
              <a:rPr lang="ru-RU" sz="2800" b="1" dirty="0" smtClean="0">
                <a:solidFill>
                  <a:schemeClr val="tx1"/>
                </a:solidFill>
                <a:latin typeface="Bookman Old Style" pitchFamily="18" charset="0"/>
              </a:rPr>
              <a:t>Конверсия </a:t>
            </a:r>
            <a:endParaRPr lang="ru-RU" sz="2800" b="1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pic>
        <p:nvPicPr>
          <p:cNvPr id="5" name="Рисунок 4" descr="flag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031" y="198426"/>
            <a:ext cx="903585" cy="652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67544" y="880917"/>
            <a:ext cx="82089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latin typeface="Bookman Old Style" pitchFamily="18" charset="0"/>
              </a:rPr>
              <a:t>     Конверсия  (</a:t>
            </a:r>
            <a:r>
              <a:rPr lang="en-US" b="1" dirty="0" err="1" smtClean="0">
                <a:latin typeface="Bookman Old Style" pitchFamily="18" charset="0"/>
              </a:rPr>
              <a:t>conversic</a:t>
            </a:r>
            <a:r>
              <a:rPr lang="ru-RU" b="1" dirty="0" smtClean="0">
                <a:latin typeface="Bookman Old Style" pitchFamily="18" charset="0"/>
              </a:rPr>
              <a:t>)</a:t>
            </a:r>
            <a:r>
              <a:rPr lang="en-US" b="1" dirty="0" smtClean="0">
                <a:latin typeface="Bookman Old Style" pitchFamily="18" charset="0"/>
              </a:rPr>
              <a:t> </a:t>
            </a:r>
            <a:r>
              <a:rPr lang="en-US" dirty="0">
                <a:latin typeface="Bookman Old Style" pitchFamily="18" charset="0"/>
              </a:rPr>
              <a:t>– </a:t>
            </a:r>
            <a:r>
              <a:rPr lang="ru-RU" dirty="0">
                <a:latin typeface="Bookman Old Style" pitchFamily="18" charset="0"/>
              </a:rPr>
              <a:t>изменение, </a:t>
            </a:r>
            <a:r>
              <a:rPr lang="ru-RU" dirty="0" smtClean="0">
                <a:latin typeface="Bookman Old Style" pitchFamily="18" charset="0"/>
              </a:rPr>
              <a:t>превращение - перевод </a:t>
            </a:r>
            <a:r>
              <a:rPr lang="ru-RU" dirty="0">
                <a:latin typeface="Bookman Old Style" pitchFamily="18" charset="0"/>
              </a:rPr>
              <a:t>военного производства на выпуск гражданской продукции.</a:t>
            </a:r>
            <a:endParaRPr lang="ru-RU" dirty="0"/>
          </a:p>
        </p:txBody>
      </p:sp>
      <p:pic>
        <p:nvPicPr>
          <p:cNvPr id="6" name="Рисунок 7" descr="1181317178_06_02_01_big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99193"/>
            <a:ext cx="2978116" cy="2174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5" descr="h_6GFH0Vory5iUMqsQT4fEAjR7a19WbYke_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0302" y="1599193"/>
            <a:ext cx="2495000" cy="2912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4" descr="а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19" y="4940287"/>
            <a:ext cx="2076966" cy="1556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6" descr="Header_MXZX-white-600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44" y="4221088"/>
            <a:ext cx="2919915" cy="2335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2" descr="mksm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6586" y="4819877"/>
            <a:ext cx="2682433" cy="1676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http://im1-tub-ru.yandex.net/i?id=84e0e2e7927a304abcbef04998a0a067-36-144&amp;n=2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3009" y="3239158"/>
            <a:ext cx="2047875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im0-tub-ru.yandex.net/i?id=c9ed9e873b9d7f9ea09b7c8459653f3c-59-144&amp;n=2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995" y="1638048"/>
            <a:ext cx="2073904" cy="1382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4043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sz="quarter" idx="13"/>
          </p:nvPr>
        </p:nvSpPr>
        <p:spPr>
          <a:xfrm>
            <a:off x="539552" y="332656"/>
            <a:ext cx="7992888" cy="576064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2800" b="1" dirty="0" smtClean="0">
                <a:latin typeface="Bookman Old Style" pitchFamily="18" charset="0"/>
              </a:rPr>
              <a:t>    </a:t>
            </a:r>
            <a:r>
              <a:rPr lang="ru-RU" sz="2800" b="1" dirty="0" smtClean="0">
                <a:solidFill>
                  <a:schemeClr val="tx1"/>
                </a:solidFill>
                <a:latin typeface="Bookman Old Style" pitchFamily="18" charset="0"/>
              </a:rPr>
              <a:t>Литература </a:t>
            </a:r>
            <a:endParaRPr lang="ru-RU" sz="2800" b="1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pic>
        <p:nvPicPr>
          <p:cNvPr id="5" name="Рисунок 4" descr="flag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031" y="198426"/>
            <a:ext cx="903585" cy="652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http://im0-tub-ru.yandex.net/i?id=3753b5b966368b63d06e2b226abde008-119-144&amp;n=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3" y="1268759"/>
            <a:ext cx="2900483" cy="4104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 descr="http://im0-tub-ru.yandex.net/i?id=21cd29887542a00d63635a0a6e9153f4-97-144&amp;n=21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8680" y="1322764"/>
            <a:ext cx="3312368" cy="399644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73803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56592" y="620688"/>
            <a:ext cx="11030258" cy="5188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Рисунок 4" descr="flag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332656"/>
            <a:ext cx="1047601" cy="756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8453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2576" y="535493"/>
            <a:ext cx="10445491" cy="57580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Рисунок 4" descr="flag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332656"/>
            <a:ext cx="1047601" cy="756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Рисунок 2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5373216"/>
            <a:ext cx="1465553" cy="1215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Рисунок 1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482747"/>
            <a:ext cx="1852761" cy="996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Рисунок 1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132273"/>
            <a:ext cx="2016436" cy="1215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6402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10" name="Picture 3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34217"/>
            <a:ext cx="8813364" cy="6439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Рисунок 4" descr="flag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636" y="267564"/>
            <a:ext cx="1047601" cy="756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2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393" y="5805264"/>
            <a:ext cx="1453687" cy="683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Рисунок 3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3960" y="5676352"/>
            <a:ext cx="1537987" cy="1038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8112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1448114"/>
            <a:ext cx="10289171" cy="4327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206143" y="346657"/>
            <a:ext cx="52565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Bookman Old Style" pitchFamily="18" charset="0"/>
              </a:rPr>
              <a:t>Классификация артиллерии</a:t>
            </a:r>
          </a:p>
        </p:txBody>
      </p:sp>
      <p:pic>
        <p:nvPicPr>
          <p:cNvPr id="8" name="Рисунок 4" descr="flag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332656"/>
            <a:ext cx="1047601" cy="756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Рисунок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5229200"/>
            <a:ext cx="1985962" cy="1141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Рисунок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387" y="5229200"/>
            <a:ext cx="1908373" cy="1156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1983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sz="quarter" idx="13"/>
          </p:nvPr>
        </p:nvSpPr>
        <p:spPr>
          <a:xfrm>
            <a:off x="1619672" y="198573"/>
            <a:ext cx="7178435" cy="936104"/>
          </a:xfrm>
        </p:spPr>
        <p:txBody>
          <a:bodyPr>
            <a:normAutofit/>
          </a:bodyPr>
          <a:lstStyle/>
          <a:p>
            <a:pPr marL="45720" lvl="0" indent="0" algn="ctr">
              <a:buNone/>
            </a:pPr>
            <a:r>
              <a:rPr lang="ru-RU" b="1" dirty="0" smtClean="0">
                <a:solidFill>
                  <a:schemeClr val="tx1"/>
                </a:solidFill>
                <a:latin typeface="Bookman Old Style" pitchFamily="18" charset="0"/>
              </a:rPr>
              <a:t>География оборонной </a:t>
            </a:r>
            <a:r>
              <a:rPr lang="ru-RU" b="1" dirty="0">
                <a:solidFill>
                  <a:schemeClr val="tx1"/>
                </a:solidFill>
                <a:latin typeface="Bookman Old Style" pitchFamily="18" charset="0"/>
              </a:rPr>
              <a:t>промышленности </a:t>
            </a:r>
            <a:endParaRPr lang="ru-RU" b="1" dirty="0" smtClean="0">
              <a:solidFill>
                <a:schemeClr val="tx1"/>
              </a:solidFill>
              <a:latin typeface="Bookman Old Style" pitchFamily="18" charset="0"/>
            </a:endParaRPr>
          </a:p>
          <a:p>
            <a:pPr marL="45720" lvl="0" indent="0" algn="ctr">
              <a:buNone/>
            </a:pPr>
            <a:r>
              <a:rPr lang="ru-RU" b="1" dirty="0" smtClean="0">
                <a:solidFill>
                  <a:schemeClr val="tx1"/>
                </a:solidFill>
                <a:latin typeface="Bookman Old Style" pitchFamily="18" charset="0"/>
              </a:rPr>
              <a:t>в </a:t>
            </a:r>
            <a:r>
              <a:rPr lang="ru-RU" b="1" dirty="0">
                <a:solidFill>
                  <a:schemeClr val="tx1"/>
                </a:solidFill>
                <a:latin typeface="Bookman Old Style" pitchFamily="18" charset="0"/>
              </a:rPr>
              <a:t>годы Великой Отечественной </a:t>
            </a:r>
            <a:r>
              <a:rPr lang="ru-RU" b="1" dirty="0" smtClean="0">
                <a:solidFill>
                  <a:schemeClr val="tx1"/>
                </a:solidFill>
                <a:latin typeface="Bookman Old Style" pitchFamily="18" charset="0"/>
              </a:rPr>
              <a:t>войны</a:t>
            </a:r>
            <a:endParaRPr lang="ru-RU" b="1" dirty="0">
              <a:solidFill>
                <a:schemeClr val="tx1"/>
              </a:solidFill>
              <a:latin typeface="Bookman Old Style" pitchFamily="18" charset="0"/>
            </a:endParaRPr>
          </a:p>
          <a:p>
            <a:pPr marL="45720" indent="0" algn="ctr">
              <a:buNone/>
            </a:pPr>
            <a:endParaRPr lang="ru-RU" sz="2800" b="1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74293" y="1393063"/>
            <a:ext cx="782372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Bookman Old Style" pitchFamily="18" charset="0"/>
              </a:rPr>
              <a:t>Крупнейшие центры</a:t>
            </a:r>
          </a:p>
          <a:p>
            <a:pPr algn="ctr"/>
            <a:endParaRPr lang="ru-RU" sz="2000" b="1" dirty="0">
              <a:latin typeface="Bookman Old Style" pitchFamily="18" charset="0"/>
            </a:endParaRPr>
          </a:p>
          <a:p>
            <a:pPr lvl="0" algn="just"/>
            <a:r>
              <a:rPr lang="ru-RU" sz="1600" b="1" dirty="0">
                <a:latin typeface="Bookman Old Style" pitchFamily="18" charset="0"/>
              </a:rPr>
              <a:t>Артиллерия: </a:t>
            </a:r>
            <a:r>
              <a:rPr lang="ru-RU" sz="1600" dirty="0">
                <a:latin typeface="Bookman Old Style" pitchFamily="18" charset="0"/>
              </a:rPr>
              <a:t>Урал (667 эвакуированных заводов); Средняя Азия и Казахстан (308); Поволжье (226); </a:t>
            </a:r>
            <a:r>
              <a:rPr lang="ru-RU" sz="1600" dirty="0" smtClean="0">
                <a:latin typeface="Bookman Old Style" pitchFamily="18" charset="0"/>
              </a:rPr>
              <a:t>Пермь; </a:t>
            </a:r>
            <a:r>
              <a:rPr lang="ru-RU" sz="1600" dirty="0">
                <a:latin typeface="Bookman Old Style" pitchFamily="18" charset="0"/>
              </a:rPr>
              <a:t>Ленинград (заводы Кировский (ранее Путиловский), «Баррикады», «Арсенал», «Большевик» (ранее </a:t>
            </a:r>
            <a:r>
              <a:rPr lang="ru-RU" sz="1600" dirty="0" err="1">
                <a:latin typeface="Bookman Old Style" pitchFamily="18" charset="0"/>
              </a:rPr>
              <a:t>Обуховский</a:t>
            </a:r>
            <a:r>
              <a:rPr lang="ru-RU" sz="1600" dirty="0">
                <a:latin typeface="Bookman Old Style" pitchFamily="18" charset="0"/>
              </a:rPr>
              <a:t> завод), им. Калинина, завод им. Ворошилова и др.); Киев («Арсенал</a:t>
            </a:r>
            <a:r>
              <a:rPr lang="ru-RU" sz="1600" dirty="0" smtClean="0">
                <a:latin typeface="Bookman Old Style" pitchFamily="18" charset="0"/>
              </a:rPr>
              <a:t>»).</a:t>
            </a:r>
            <a:endParaRPr lang="ru-RU" sz="1600" dirty="0">
              <a:latin typeface="Bookman Old Style" pitchFamily="18" charset="0"/>
            </a:endParaRPr>
          </a:p>
          <a:p>
            <a:pPr lvl="0" algn="just"/>
            <a:r>
              <a:rPr lang="ru-RU" sz="1600" b="1" dirty="0">
                <a:latin typeface="Bookman Old Style" pitchFamily="18" charset="0"/>
              </a:rPr>
              <a:t>Минометы:</a:t>
            </a:r>
            <a:r>
              <a:rPr lang="ru-RU" sz="1600" dirty="0">
                <a:latin typeface="Bookman Old Style" pitchFamily="18" charset="0"/>
              </a:rPr>
              <a:t> Ленинград, Сталинград, Севастополь, Москва; Урал</a:t>
            </a:r>
            <a:r>
              <a:rPr lang="ru-RU" sz="1600" dirty="0" smtClean="0">
                <a:latin typeface="Bookman Old Style" pitchFamily="18" charset="0"/>
              </a:rPr>
              <a:t>.</a:t>
            </a:r>
            <a:endParaRPr lang="ru-RU" sz="1600" b="1" dirty="0" smtClean="0">
              <a:latin typeface="Bookman Old Style" pitchFamily="18" charset="0"/>
            </a:endParaRPr>
          </a:p>
          <a:p>
            <a:pPr lvl="0" algn="just"/>
            <a:r>
              <a:rPr lang="ru-RU" sz="1600" b="1" dirty="0" smtClean="0">
                <a:latin typeface="Bookman Old Style" pitchFamily="18" charset="0"/>
              </a:rPr>
              <a:t>Реактивная </a:t>
            </a:r>
            <a:r>
              <a:rPr lang="ru-RU" sz="1600" b="1" dirty="0">
                <a:latin typeface="Bookman Old Style" pitchFamily="18" charset="0"/>
              </a:rPr>
              <a:t>артиллерия:</a:t>
            </a:r>
            <a:r>
              <a:rPr lang="ru-RU" sz="1600" dirty="0">
                <a:latin typeface="Bookman Old Style" pitchFamily="18" charset="0"/>
              </a:rPr>
              <a:t> Воронеж, Москва, Ленинград, Горький; Средняя Азия, Сибирь</a:t>
            </a:r>
            <a:r>
              <a:rPr lang="ru-RU" sz="1600" dirty="0" smtClean="0">
                <a:latin typeface="Bookman Old Style" pitchFamily="18" charset="0"/>
              </a:rPr>
              <a:t>.</a:t>
            </a:r>
            <a:endParaRPr lang="ru-RU" sz="1600" b="1" dirty="0" smtClean="0">
              <a:latin typeface="Bookman Old Style" pitchFamily="18" charset="0"/>
            </a:endParaRPr>
          </a:p>
          <a:p>
            <a:pPr algn="just"/>
            <a:r>
              <a:rPr lang="ru-RU" sz="1600" b="1" dirty="0" smtClean="0">
                <a:latin typeface="Bookman Old Style" pitchFamily="18" charset="0"/>
              </a:rPr>
              <a:t>«</a:t>
            </a:r>
            <a:r>
              <a:rPr lang="ru-RU" sz="1600" b="1" dirty="0">
                <a:latin typeface="Bookman Old Style" pitchFamily="18" charset="0"/>
              </a:rPr>
              <a:t>Катюши»:</a:t>
            </a:r>
            <a:r>
              <a:rPr lang="ru-RU" sz="1600" dirty="0">
                <a:latin typeface="Bookman Old Style" pitchFamily="18" charset="0"/>
              </a:rPr>
              <a:t> Киров, Пенза, Свердловск (до эвакуации – Воронеж), Нижний Тагил, Казань, Челябинск, Баку</a:t>
            </a:r>
            <a:r>
              <a:rPr lang="ru-RU" sz="1600" dirty="0" smtClean="0">
                <a:latin typeface="Bookman Old Style" pitchFamily="18" charset="0"/>
              </a:rPr>
              <a:t>.</a:t>
            </a:r>
            <a:endParaRPr lang="ru-RU" sz="1600" b="1" dirty="0" smtClean="0">
              <a:latin typeface="Bookman Old Style" pitchFamily="18" charset="0"/>
            </a:endParaRPr>
          </a:p>
          <a:p>
            <a:pPr lvl="0" algn="just"/>
            <a:r>
              <a:rPr lang="ru-RU" sz="1600" b="1" dirty="0" smtClean="0">
                <a:latin typeface="Bookman Old Style" pitchFamily="18" charset="0"/>
              </a:rPr>
              <a:t>Танки</a:t>
            </a:r>
            <a:r>
              <a:rPr lang="ru-RU" sz="1600" b="1" dirty="0">
                <a:latin typeface="Bookman Old Style" pitchFamily="18" charset="0"/>
              </a:rPr>
              <a:t>:</a:t>
            </a:r>
            <a:r>
              <a:rPr lang="ru-RU" sz="1600" dirty="0">
                <a:latin typeface="Bookman Old Style" pitchFamily="18" charset="0"/>
              </a:rPr>
              <a:t> Горький, Москва, Харьков, Ленинград, Горький, Сталинград, Киров, Челябинск, Свердловск («Уралмаш»), Рубцовск (Алтай), Коломна</a:t>
            </a:r>
            <a:r>
              <a:rPr lang="ru-RU" sz="1600" dirty="0" smtClean="0">
                <a:latin typeface="Bookman Old Style" pitchFamily="18" charset="0"/>
              </a:rPr>
              <a:t>.</a:t>
            </a:r>
            <a:endParaRPr lang="ru-RU" sz="1600" b="1" dirty="0" smtClean="0">
              <a:latin typeface="Bookman Old Style" pitchFamily="18" charset="0"/>
            </a:endParaRPr>
          </a:p>
          <a:p>
            <a:pPr lvl="0" algn="just"/>
            <a:r>
              <a:rPr lang="ru-RU" sz="1600" b="1" dirty="0" smtClean="0">
                <a:latin typeface="Bookman Old Style" pitchFamily="18" charset="0"/>
              </a:rPr>
              <a:t>Стрелковое </a:t>
            </a:r>
            <a:r>
              <a:rPr lang="ru-RU" sz="1600" b="1" dirty="0">
                <a:latin typeface="Bookman Old Style" pitchFamily="18" charset="0"/>
              </a:rPr>
              <a:t>оружие:</a:t>
            </a:r>
            <a:r>
              <a:rPr lang="ru-RU" sz="1600" dirty="0">
                <a:latin typeface="Bookman Old Style" pitchFamily="18" charset="0"/>
              </a:rPr>
              <a:t> Тула, Москва (МАЗ, заводы «Серп и молот», «Динамо»), Ижевск, Ковров, Кировская область, Средний Урал</a:t>
            </a:r>
            <a:r>
              <a:rPr lang="ru-RU" sz="1600" dirty="0" smtClean="0">
                <a:latin typeface="Bookman Old Style" pitchFamily="18" charset="0"/>
              </a:rPr>
              <a:t>.</a:t>
            </a:r>
          </a:p>
          <a:p>
            <a:pPr lvl="0" algn="just"/>
            <a:r>
              <a:rPr lang="ru-RU" sz="1600" b="1" dirty="0">
                <a:latin typeface="Bookman Old Style" pitchFamily="18" charset="0"/>
              </a:rPr>
              <a:t>Артиллерийское и стрелковое вооружение авиации:</a:t>
            </a:r>
            <a:r>
              <a:rPr lang="ru-RU" sz="1600" dirty="0">
                <a:latin typeface="Bookman Old Style" pitchFamily="18" charset="0"/>
              </a:rPr>
              <a:t> Тула, Ижевск.</a:t>
            </a:r>
          </a:p>
          <a:p>
            <a:pPr lvl="0" algn="just"/>
            <a:r>
              <a:rPr lang="ru-RU" sz="1600" b="1" dirty="0">
                <a:latin typeface="Bookman Old Style" pitchFamily="18" charset="0"/>
              </a:rPr>
              <a:t>Оптика:</a:t>
            </a:r>
            <a:r>
              <a:rPr lang="ru-RU" sz="1600" dirty="0">
                <a:latin typeface="Bookman Old Style" pitchFamily="18" charset="0"/>
              </a:rPr>
              <a:t> Ленинград, Изюм, Москва, Поволжье.</a:t>
            </a:r>
          </a:p>
          <a:p>
            <a:pPr lvl="0" algn="just"/>
            <a:endParaRPr lang="ru-RU" sz="1600" dirty="0">
              <a:latin typeface="Bookman Old Style" pitchFamily="18" charset="0"/>
            </a:endParaRPr>
          </a:p>
        </p:txBody>
      </p:sp>
      <p:pic>
        <p:nvPicPr>
          <p:cNvPr id="7" name="Рисунок 4" descr="flag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404" y="198426"/>
            <a:ext cx="1047601" cy="756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3589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sz="quarter" idx="13"/>
          </p:nvPr>
        </p:nvSpPr>
        <p:spPr>
          <a:xfrm>
            <a:off x="720532" y="327556"/>
            <a:ext cx="7992888" cy="576064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2800" b="1" dirty="0" smtClean="0">
                <a:solidFill>
                  <a:schemeClr val="tx1"/>
                </a:solidFill>
                <a:latin typeface="Bookman Old Style" pitchFamily="18" charset="0"/>
              </a:rPr>
              <a:t>Сталинградский тракторный завод</a:t>
            </a:r>
            <a:endParaRPr lang="ru-RU" sz="2800" b="1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pic>
        <p:nvPicPr>
          <p:cNvPr id="5" name="Рисунок 4" descr="flag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732" y="212248"/>
            <a:ext cx="1047601" cy="756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 descr="http://im1-tub-ru.yandex.net/i?id=de06660741fb06f51344427db6fa6f77-17-144&amp;n=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5288" y="4130729"/>
            <a:ext cx="3070829" cy="2053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im3-tub-ru.yandex.net/i?id=906d58196435283be7a172873962109c-100-144&amp;n=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367577"/>
            <a:ext cx="3793604" cy="2025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://im2-tub-ru.yandex.net/i?id=c84bfbb5c4c33474d377378e60a56c0a-72-144&amp;n=2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532" y="1356248"/>
            <a:ext cx="3295595" cy="2216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45054" y="4003228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1600" dirty="0" smtClean="0">
                <a:latin typeface="Bookman Old Style" pitchFamily="18" charset="0"/>
              </a:rPr>
              <a:t>       К </a:t>
            </a:r>
            <a:r>
              <a:rPr lang="ru-RU" sz="1600" dirty="0">
                <a:latin typeface="Bookman Old Style" pitchFamily="18" charset="0"/>
              </a:rPr>
              <a:t>началу Великой Отечественной войны </a:t>
            </a:r>
            <a:r>
              <a:rPr lang="ru-RU" sz="1600" dirty="0" smtClean="0">
                <a:latin typeface="Bookman Old Style" pitchFamily="18" charset="0"/>
              </a:rPr>
              <a:t>заводу </a:t>
            </a:r>
            <a:r>
              <a:rPr lang="ru-RU" sz="1600" dirty="0">
                <a:latin typeface="Bookman Old Style" pitchFamily="18" charset="0"/>
              </a:rPr>
              <a:t>исполнилось 11 лет. Первый трактор, сошедший с конвейера, был отправлен в Москву в подарок делегатам 26 съезда партии. К началу войны на колхозных полях работали более 200 тысяч колесных и более 40 тысяч гусеничных тракторов, собранных на </a:t>
            </a:r>
            <a:r>
              <a:rPr lang="ru-RU" sz="1600" dirty="0" smtClean="0">
                <a:latin typeface="Bookman Old Style" pitchFamily="18" charset="0"/>
              </a:rPr>
              <a:t>заводе. </a:t>
            </a:r>
            <a:endParaRPr lang="ru-RU" sz="1600" dirty="0"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3783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2399</TotalTime>
  <Words>944</Words>
  <Application>Microsoft Office PowerPoint</Application>
  <PresentationFormat>Экран (4:3)</PresentationFormat>
  <Paragraphs>107</Paragraphs>
  <Slides>38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39" baseType="lpstr">
      <vt:lpstr>Воздушный поток</vt:lpstr>
      <vt:lpstr>«Оружие Победы»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Murzilka</cp:lastModifiedBy>
  <cp:revision>349</cp:revision>
  <dcterms:modified xsi:type="dcterms:W3CDTF">2018-03-06T18:08:20Z</dcterms:modified>
</cp:coreProperties>
</file>