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4" r:id="rId4"/>
    <p:sldId id="287" r:id="rId5"/>
    <p:sldId id="286" r:id="rId6"/>
    <p:sldId id="285" r:id="rId7"/>
    <p:sldId id="282" r:id="rId8"/>
    <p:sldId id="283" r:id="rId9"/>
    <p:sldId id="313" r:id="rId10"/>
    <p:sldId id="305" r:id="rId11"/>
    <p:sldId id="306" r:id="rId12"/>
    <p:sldId id="307" r:id="rId13"/>
    <p:sldId id="298" r:id="rId14"/>
    <p:sldId id="300" r:id="rId15"/>
    <p:sldId id="301" r:id="rId16"/>
    <p:sldId id="302" r:id="rId17"/>
    <p:sldId id="303" r:id="rId18"/>
    <p:sldId id="309" r:id="rId19"/>
    <p:sldId id="310" r:id="rId20"/>
    <p:sldId id="311" r:id="rId21"/>
    <p:sldId id="312" r:id="rId22"/>
    <p:sldId id="304" r:id="rId23"/>
    <p:sldId id="299" r:id="rId24"/>
    <p:sldId id="297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Способствует саморазвитию</c:v>
                </c:pt>
                <c:pt idx="1">
                  <c:v>Дает стабильные результаты</c:v>
                </c:pt>
                <c:pt idx="2">
                  <c:v>Повышает качество образования</c:v>
                </c:pt>
                <c:pt idx="3">
                  <c:v>Высокие результаты во внеурочной деятельности</c:v>
                </c:pt>
                <c:pt idx="4">
                  <c:v>Повышает мотивацию учения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0.62</c:v>
                </c:pt>
                <c:pt idx="1">
                  <c:v>0.57999999999999996</c:v>
                </c:pt>
                <c:pt idx="2">
                  <c:v>0.55000000000000004</c:v>
                </c:pt>
                <c:pt idx="3">
                  <c:v>0.27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96864"/>
        <c:axId val="84998400"/>
      </c:barChart>
      <c:catAx>
        <c:axId val="8499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4998400"/>
        <c:crosses val="autoZero"/>
        <c:auto val="1"/>
        <c:lblAlgn val="ctr"/>
        <c:lblOffset val="100"/>
        <c:noMultiLvlLbl val="0"/>
      </c:catAx>
      <c:valAx>
        <c:axId val="84998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499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Применяю те же технологии, что и коллеги других ОУ</c:v>
                </c:pt>
                <c:pt idx="1">
                  <c:v>Начал применять предложенные приемы</c:v>
                </c:pt>
                <c:pt idx="2">
                  <c:v>Использую часто</c:v>
                </c:pt>
                <c:pt idx="3">
                  <c:v>Не использую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0.34</c:v>
                </c:pt>
                <c:pt idx="2">
                  <c:v>0.22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35040"/>
        <c:axId val="85361408"/>
      </c:barChart>
      <c:catAx>
        <c:axId val="853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361408"/>
        <c:crosses val="autoZero"/>
        <c:auto val="1"/>
        <c:lblAlgn val="ctr"/>
        <c:lblOffset val="100"/>
        <c:noMultiLvlLbl val="0"/>
      </c:catAx>
      <c:valAx>
        <c:axId val="8536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335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знаю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0.83000000000000063</c:v>
                </c:pt>
                <c:pt idx="1">
                  <c:v>7.0000000000000021E-2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22880"/>
        <c:axId val="88124416"/>
      </c:barChart>
      <c:catAx>
        <c:axId val="881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124416"/>
        <c:crosses val="autoZero"/>
        <c:auto val="1"/>
        <c:lblAlgn val="ctr"/>
        <c:lblOffset val="100"/>
        <c:noMultiLvlLbl val="0"/>
      </c:catAx>
      <c:valAx>
        <c:axId val="88124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12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479D0-76E0-414A-9178-9CBEBB926FD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11FDE-79A2-4431-BD3B-1EEDB2354C60}">
      <dgm:prSet phldrT="[Текст]" custT="1"/>
      <dgm:spPr/>
      <dgm:t>
        <a:bodyPr/>
        <a:lstStyle/>
        <a:p>
          <a:r>
            <a:rPr lang="ru-RU" sz="2800" b="1" dirty="0" smtClean="0">
              <a:latin typeface="Bookman Old Style" pitchFamily="18" charset="0"/>
            </a:rPr>
            <a:t>Инновационные направления регионального уровня</a:t>
          </a:r>
        </a:p>
      </dgm:t>
    </dgm:pt>
    <dgm:pt modelId="{2A53D823-715D-4432-AEDA-E17E121CF966}" type="parTrans" cxnId="{19484FAA-D3F7-4474-A780-DF6D384324C7}">
      <dgm:prSet/>
      <dgm:spPr/>
      <dgm:t>
        <a:bodyPr/>
        <a:lstStyle/>
        <a:p>
          <a:endParaRPr lang="ru-RU"/>
        </a:p>
      </dgm:t>
    </dgm:pt>
    <dgm:pt modelId="{1F23B329-4331-4BA6-BBEE-17BC4CBB3E2E}" type="sibTrans" cxnId="{19484FAA-D3F7-4474-A780-DF6D384324C7}">
      <dgm:prSet custT="1"/>
      <dgm:spPr/>
      <dgm:t>
        <a:bodyPr/>
        <a:lstStyle/>
        <a:p>
          <a:pPr algn="ctr"/>
          <a:r>
            <a:rPr lang="ru-RU" sz="4800" dirty="0" smtClean="0"/>
            <a:t>=</a:t>
          </a:r>
          <a:endParaRPr lang="ru-RU" sz="4800" dirty="0"/>
        </a:p>
      </dgm:t>
    </dgm:pt>
    <dgm:pt modelId="{914B952E-A2BC-4A0F-9953-190742DD7F46}">
      <dgm:prSet phldrT="[Текст]"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Региональная инновационная площадка</a:t>
          </a:r>
          <a:endParaRPr lang="ru-RU" sz="1600" b="1" dirty="0">
            <a:latin typeface="Bookman Old Style" pitchFamily="18" charset="0"/>
          </a:endParaRPr>
        </a:p>
      </dgm:t>
    </dgm:pt>
    <dgm:pt modelId="{1854192E-99F2-4D1C-8F9E-E986D7029B78}" type="parTrans" cxnId="{C9C4D6E1-9712-43B4-93B6-9EA394B5C112}">
      <dgm:prSet/>
      <dgm:spPr/>
      <dgm:t>
        <a:bodyPr/>
        <a:lstStyle/>
        <a:p>
          <a:endParaRPr lang="ru-RU"/>
        </a:p>
      </dgm:t>
    </dgm:pt>
    <dgm:pt modelId="{7F302DAE-99F4-4177-9ADE-BAD754D9FD20}" type="sibTrans" cxnId="{C9C4D6E1-9712-43B4-93B6-9EA394B5C112}">
      <dgm:prSet custT="1"/>
      <dgm:spPr/>
      <dgm:t>
        <a:bodyPr/>
        <a:lstStyle/>
        <a:p>
          <a:pPr algn="ctr"/>
          <a:r>
            <a:rPr lang="ru-RU" sz="4400" dirty="0" smtClean="0"/>
            <a:t>+</a:t>
          </a:r>
          <a:endParaRPr lang="ru-RU" sz="4400" dirty="0"/>
        </a:p>
      </dgm:t>
    </dgm:pt>
    <dgm:pt modelId="{D726DE18-9AB0-4565-9C78-78361952D22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  <a:latin typeface="Bookman Old Style" pitchFamily="18" charset="0"/>
            </a:rPr>
            <a:t>Стажировочная</a:t>
          </a:r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 площадка по управленческому обеспечению применения профессионального стандарта «Педагог»</a:t>
          </a:r>
          <a:endParaRPr lang="ru-RU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8C06F426-EA31-4A2E-BB25-3C58242B42CD}" type="parTrans" cxnId="{F1A47201-22CB-4BFB-94E7-43C7A1D15A03}">
      <dgm:prSet/>
      <dgm:spPr/>
      <dgm:t>
        <a:bodyPr/>
        <a:lstStyle/>
        <a:p>
          <a:endParaRPr lang="ru-RU"/>
        </a:p>
      </dgm:t>
    </dgm:pt>
    <dgm:pt modelId="{F71A5D81-3C96-4EC5-B689-365EF1C3FD8E}" type="sibTrans" cxnId="{F1A47201-22CB-4BFB-94E7-43C7A1D15A03}">
      <dgm:prSet custT="1"/>
      <dgm:spPr/>
      <dgm:t>
        <a:bodyPr/>
        <a:lstStyle/>
        <a:p>
          <a:pPr algn="ctr"/>
          <a:r>
            <a:rPr lang="ru-RU" sz="4400" dirty="0" smtClean="0"/>
            <a:t>+</a:t>
          </a:r>
          <a:endParaRPr lang="ru-RU" sz="4400" dirty="0"/>
        </a:p>
      </dgm:t>
    </dgm:pt>
    <dgm:pt modelId="{BD91159F-6E9C-4B9C-AA94-C54261A5E860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Школьный информационно-библиотечный центр</a:t>
          </a:r>
          <a:endParaRPr lang="ru-RU" b="1" dirty="0">
            <a:latin typeface="Bookman Old Style" pitchFamily="18" charset="0"/>
          </a:endParaRPr>
        </a:p>
      </dgm:t>
    </dgm:pt>
    <dgm:pt modelId="{A0BD5C82-DECD-470C-B71D-D3A269B7FEFF}" type="parTrans" cxnId="{3717345A-7596-4EFE-B545-EA570FEAD454}">
      <dgm:prSet/>
      <dgm:spPr/>
      <dgm:t>
        <a:bodyPr/>
        <a:lstStyle/>
        <a:p>
          <a:endParaRPr lang="ru-RU"/>
        </a:p>
      </dgm:t>
    </dgm:pt>
    <dgm:pt modelId="{16783CA8-085C-4639-A9A2-C2B173599B2A}" type="sibTrans" cxnId="{3717345A-7596-4EFE-B545-EA570FEAD454}">
      <dgm:prSet/>
      <dgm:spPr>
        <a:solidFill>
          <a:schemeClr val="bg1">
            <a:alpha val="0"/>
          </a:schemeClr>
        </a:solid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11650932-A8A1-4837-923B-2F75458F1172}" type="pres">
      <dgm:prSet presAssocID="{B07479D0-76E0-414A-9178-9CBEBB926F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904088-68A4-4B5A-9B13-BF99E6CC3D2F}" type="pres">
      <dgm:prSet presAssocID="{BF311FDE-79A2-4431-BD3B-1EEDB2354C60}" presName="hierRoot1" presStyleCnt="0">
        <dgm:presLayoutVars>
          <dgm:hierBranch val="init"/>
        </dgm:presLayoutVars>
      </dgm:prSet>
      <dgm:spPr/>
    </dgm:pt>
    <dgm:pt modelId="{D9BB7EB9-C8EA-46FC-8F28-E78C547F6574}" type="pres">
      <dgm:prSet presAssocID="{BF311FDE-79A2-4431-BD3B-1EEDB2354C60}" presName="rootComposite1" presStyleCnt="0"/>
      <dgm:spPr/>
    </dgm:pt>
    <dgm:pt modelId="{181BCE3F-A538-4C9D-BCD3-3550A553EBA1}" type="pres">
      <dgm:prSet presAssocID="{BF311FDE-79A2-4431-BD3B-1EEDB2354C60}" presName="rootText1" presStyleLbl="node0" presStyleIdx="0" presStyleCnt="1" custScaleX="309081" custLinFactNeighborX="-1099" custLinFactNeighborY="-79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F0ACF5C-1D68-4E5B-A860-2A36AA0567D9}" type="pres">
      <dgm:prSet presAssocID="{BF311FDE-79A2-4431-BD3B-1EEDB2354C60}" presName="titleText1" presStyleLbl="fgAcc0" presStyleIdx="0" presStyleCnt="1" custScaleX="50502" custScaleY="202105" custLinFactNeighborX="-31772" custLinFactNeighborY="785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13315FC-007C-4ADB-826A-7EEB69F93B7F}" type="pres">
      <dgm:prSet presAssocID="{BF311FDE-79A2-4431-BD3B-1EEDB2354C60}" presName="rootConnector1" presStyleLbl="node1" presStyleIdx="0" presStyleCnt="3"/>
      <dgm:spPr/>
      <dgm:t>
        <a:bodyPr/>
        <a:lstStyle/>
        <a:p>
          <a:endParaRPr lang="ru-RU"/>
        </a:p>
      </dgm:t>
    </dgm:pt>
    <dgm:pt modelId="{50ACA854-D2E9-41DA-A904-137F6D7E028B}" type="pres">
      <dgm:prSet presAssocID="{BF311FDE-79A2-4431-BD3B-1EEDB2354C60}" presName="hierChild2" presStyleCnt="0"/>
      <dgm:spPr/>
    </dgm:pt>
    <dgm:pt modelId="{F39540BA-0EA7-47A3-8136-0D1DBEBE9E3E}" type="pres">
      <dgm:prSet presAssocID="{1854192E-99F2-4D1C-8F9E-E986D7029B7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6E20DB1-0D2E-4A47-8578-8762606429F2}" type="pres">
      <dgm:prSet presAssocID="{914B952E-A2BC-4A0F-9953-190742DD7F46}" presName="hierRoot2" presStyleCnt="0">
        <dgm:presLayoutVars>
          <dgm:hierBranch val="init"/>
        </dgm:presLayoutVars>
      </dgm:prSet>
      <dgm:spPr/>
    </dgm:pt>
    <dgm:pt modelId="{BA714215-2EE6-4EE5-AC3C-9A74BE16397A}" type="pres">
      <dgm:prSet presAssocID="{914B952E-A2BC-4A0F-9953-190742DD7F46}" presName="rootComposite" presStyleCnt="0"/>
      <dgm:spPr/>
    </dgm:pt>
    <dgm:pt modelId="{93E937B8-FDA8-49D4-BF2A-42F0F0072D90}" type="pres">
      <dgm:prSet presAssocID="{914B952E-A2BC-4A0F-9953-190742DD7F46}" presName="rootText" presStyleLbl="node1" presStyleIdx="0" presStyleCnt="3" custScaleX="8986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4F52CDF-1739-43EC-86E9-049EA5C98392}" type="pres">
      <dgm:prSet presAssocID="{914B952E-A2BC-4A0F-9953-190742DD7F46}" presName="titleText2" presStyleLbl="fgAcc1" presStyleIdx="0" presStyleCnt="3" custScaleX="24422" custLinFactY="-34855" custLinFactNeighborX="4642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42F2347-7543-497F-9E90-85BB40DD18E8}" type="pres">
      <dgm:prSet presAssocID="{914B952E-A2BC-4A0F-9953-190742DD7F46}" presName="rootConnector" presStyleLbl="node2" presStyleIdx="0" presStyleCnt="0"/>
      <dgm:spPr/>
      <dgm:t>
        <a:bodyPr/>
        <a:lstStyle/>
        <a:p>
          <a:endParaRPr lang="ru-RU"/>
        </a:p>
      </dgm:t>
    </dgm:pt>
    <dgm:pt modelId="{0147BE49-2276-43B3-8A90-1A54ED30FAE0}" type="pres">
      <dgm:prSet presAssocID="{914B952E-A2BC-4A0F-9953-190742DD7F46}" presName="hierChild4" presStyleCnt="0"/>
      <dgm:spPr/>
    </dgm:pt>
    <dgm:pt modelId="{F56F0859-69E8-470F-8B55-64659857094D}" type="pres">
      <dgm:prSet presAssocID="{914B952E-A2BC-4A0F-9953-190742DD7F46}" presName="hierChild5" presStyleCnt="0"/>
      <dgm:spPr/>
    </dgm:pt>
    <dgm:pt modelId="{4B36075D-2ECC-43A7-AB6F-DC4CA3D22098}" type="pres">
      <dgm:prSet presAssocID="{8C06F426-EA31-4A2E-BB25-3C58242B42C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CA6493A-3BB6-49B6-AC1F-1EF74873A6FF}" type="pres">
      <dgm:prSet presAssocID="{D726DE18-9AB0-4565-9C78-78361952D226}" presName="hierRoot2" presStyleCnt="0">
        <dgm:presLayoutVars>
          <dgm:hierBranch val="init"/>
        </dgm:presLayoutVars>
      </dgm:prSet>
      <dgm:spPr/>
    </dgm:pt>
    <dgm:pt modelId="{B94C5A94-6215-4B27-9C30-5C1D2BD8E0C9}" type="pres">
      <dgm:prSet presAssocID="{D726DE18-9AB0-4565-9C78-78361952D226}" presName="rootComposite" presStyleCnt="0"/>
      <dgm:spPr/>
    </dgm:pt>
    <dgm:pt modelId="{54C28176-61EB-4CCF-A03B-40541DE7591C}" type="pres">
      <dgm:prSet presAssocID="{D726DE18-9AB0-4565-9C78-78361952D226}" presName="rootText" presStyleLbl="node1" presStyleIdx="1" presStyleCnt="3" custScaleX="117697" custScaleY="16273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8BBA5ED-847B-42F5-834E-34EC8EBB50D8}" type="pres">
      <dgm:prSet presAssocID="{D726DE18-9AB0-4565-9C78-78361952D226}" presName="titleText2" presStyleLbl="fgAcc1" presStyleIdx="1" presStyleCnt="3" custScaleX="22383" custLinFactY="-100000" custLinFactNeighborX="62384" custLinFactNeighborY="-1289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FE911E7-E202-4C7A-A096-55BBC699C6F7}" type="pres">
      <dgm:prSet presAssocID="{D726DE18-9AB0-4565-9C78-78361952D226}" presName="rootConnector" presStyleLbl="node2" presStyleIdx="0" presStyleCnt="0"/>
      <dgm:spPr/>
      <dgm:t>
        <a:bodyPr/>
        <a:lstStyle/>
        <a:p>
          <a:endParaRPr lang="ru-RU"/>
        </a:p>
      </dgm:t>
    </dgm:pt>
    <dgm:pt modelId="{0AD33269-C061-4321-9E57-F11044B91C51}" type="pres">
      <dgm:prSet presAssocID="{D726DE18-9AB0-4565-9C78-78361952D226}" presName="hierChild4" presStyleCnt="0"/>
      <dgm:spPr/>
    </dgm:pt>
    <dgm:pt modelId="{FADC2198-F0E4-4F80-9121-A9E936267803}" type="pres">
      <dgm:prSet presAssocID="{D726DE18-9AB0-4565-9C78-78361952D226}" presName="hierChild5" presStyleCnt="0"/>
      <dgm:spPr/>
    </dgm:pt>
    <dgm:pt modelId="{E67518E8-C381-4F3C-A387-AC763E3E75D6}" type="pres">
      <dgm:prSet presAssocID="{A0BD5C82-DECD-470C-B71D-D3A269B7FEF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04F6179-9379-4CFB-8435-F51B937DCB86}" type="pres">
      <dgm:prSet presAssocID="{BD91159F-6E9C-4B9C-AA94-C54261A5E860}" presName="hierRoot2" presStyleCnt="0">
        <dgm:presLayoutVars>
          <dgm:hierBranch val="init"/>
        </dgm:presLayoutVars>
      </dgm:prSet>
      <dgm:spPr/>
    </dgm:pt>
    <dgm:pt modelId="{17115023-E599-4EFF-A036-66FAF6DEEED2}" type="pres">
      <dgm:prSet presAssocID="{BD91159F-6E9C-4B9C-AA94-C54261A5E860}" presName="rootComposite" presStyleCnt="0"/>
      <dgm:spPr/>
    </dgm:pt>
    <dgm:pt modelId="{46F36FC6-0D44-484E-B8F1-15B1540B0C12}" type="pres">
      <dgm:prSet presAssocID="{BD91159F-6E9C-4B9C-AA94-C54261A5E860}" presName="rootText" presStyleLbl="node1" presStyleIdx="2" presStyleCnt="3" custScaleX="121075" custScaleY="11806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87E4272-B582-4456-AB27-15C64D71DE0A}" type="pres">
      <dgm:prSet presAssocID="{BD91159F-6E9C-4B9C-AA94-C54261A5E860}" presName="titleText2" presStyleLbl="fgAcc1" presStyleIdx="2" presStyleCnt="3" custLinFactX="15489" custLinFactY="200000" custLinFactNeighborX="100000" custLinFactNeighborY="24198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754049D-5F00-4A0E-AEB4-6ADE0CB6C048}" type="pres">
      <dgm:prSet presAssocID="{BD91159F-6E9C-4B9C-AA94-C54261A5E860}" presName="rootConnector" presStyleLbl="node2" presStyleIdx="0" presStyleCnt="0"/>
      <dgm:spPr/>
      <dgm:t>
        <a:bodyPr/>
        <a:lstStyle/>
        <a:p>
          <a:endParaRPr lang="ru-RU"/>
        </a:p>
      </dgm:t>
    </dgm:pt>
    <dgm:pt modelId="{C0E50858-55FF-4300-BDDE-A2BB6E797489}" type="pres">
      <dgm:prSet presAssocID="{BD91159F-6E9C-4B9C-AA94-C54261A5E860}" presName="hierChild4" presStyleCnt="0"/>
      <dgm:spPr/>
    </dgm:pt>
    <dgm:pt modelId="{FFB03AAB-4DE4-41A8-AF94-4147F6929335}" type="pres">
      <dgm:prSet presAssocID="{BD91159F-6E9C-4B9C-AA94-C54261A5E860}" presName="hierChild5" presStyleCnt="0"/>
      <dgm:spPr/>
    </dgm:pt>
    <dgm:pt modelId="{0B472549-1CDB-48AF-8156-1E2F01DCC530}" type="pres">
      <dgm:prSet presAssocID="{BF311FDE-79A2-4431-BD3B-1EEDB2354C60}" presName="hierChild3" presStyleCnt="0"/>
      <dgm:spPr/>
    </dgm:pt>
  </dgm:ptLst>
  <dgm:cxnLst>
    <dgm:cxn modelId="{8221CB6B-0112-4997-BC06-634F3E9A0A71}" type="presOf" srcId="{8C06F426-EA31-4A2E-BB25-3C58242B42CD}" destId="{4B36075D-2ECC-43A7-AB6F-DC4CA3D22098}" srcOrd="0" destOrd="0" presId="urn:microsoft.com/office/officeart/2008/layout/NameandTitleOrganizationalChart"/>
    <dgm:cxn modelId="{0B8D59A0-D5FF-4368-A3E4-D4A5BB33F95C}" type="presOf" srcId="{B07479D0-76E0-414A-9178-9CBEBB926FDC}" destId="{11650932-A8A1-4837-923B-2F75458F1172}" srcOrd="0" destOrd="0" presId="urn:microsoft.com/office/officeart/2008/layout/NameandTitleOrganizationalChart"/>
    <dgm:cxn modelId="{95C5A3F3-C10E-421B-A5FC-766FE61421DE}" type="presOf" srcId="{A0BD5C82-DECD-470C-B71D-D3A269B7FEFF}" destId="{E67518E8-C381-4F3C-A387-AC763E3E75D6}" srcOrd="0" destOrd="0" presId="urn:microsoft.com/office/officeart/2008/layout/NameandTitleOrganizationalChart"/>
    <dgm:cxn modelId="{C9C4D6E1-9712-43B4-93B6-9EA394B5C112}" srcId="{BF311FDE-79A2-4431-BD3B-1EEDB2354C60}" destId="{914B952E-A2BC-4A0F-9953-190742DD7F46}" srcOrd="0" destOrd="0" parTransId="{1854192E-99F2-4D1C-8F9E-E986D7029B78}" sibTransId="{7F302DAE-99F4-4177-9ADE-BAD754D9FD20}"/>
    <dgm:cxn modelId="{05269C9A-417A-4DCF-A843-D118CA027F74}" type="presOf" srcId="{F71A5D81-3C96-4EC5-B689-365EF1C3FD8E}" destId="{38BBA5ED-847B-42F5-834E-34EC8EBB50D8}" srcOrd="0" destOrd="0" presId="urn:microsoft.com/office/officeart/2008/layout/NameandTitleOrganizationalChart"/>
    <dgm:cxn modelId="{440D4DBA-5571-421B-8A29-326BB59AB37E}" type="presOf" srcId="{7F302DAE-99F4-4177-9ADE-BAD754D9FD20}" destId="{04F52CDF-1739-43EC-86E9-049EA5C98392}" srcOrd="0" destOrd="0" presId="urn:microsoft.com/office/officeart/2008/layout/NameandTitleOrganizationalChart"/>
    <dgm:cxn modelId="{33BC9570-947A-4247-A37D-64024CF91B80}" type="presOf" srcId="{1854192E-99F2-4D1C-8F9E-E986D7029B78}" destId="{F39540BA-0EA7-47A3-8136-0D1DBEBE9E3E}" srcOrd="0" destOrd="0" presId="urn:microsoft.com/office/officeart/2008/layout/NameandTitleOrganizationalChart"/>
    <dgm:cxn modelId="{C05E7AC1-1A95-43C3-9893-7CC02DA9607C}" type="presOf" srcId="{16783CA8-085C-4639-A9A2-C2B173599B2A}" destId="{A87E4272-B582-4456-AB27-15C64D71DE0A}" srcOrd="0" destOrd="0" presId="urn:microsoft.com/office/officeart/2008/layout/NameandTitleOrganizationalChart"/>
    <dgm:cxn modelId="{E5B902A7-13D0-4735-968A-0B94FF598F6B}" type="presOf" srcId="{BF311FDE-79A2-4431-BD3B-1EEDB2354C60}" destId="{413315FC-007C-4ADB-826A-7EEB69F93B7F}" srcOrd="1" destOrd="0" presId="urn:microsoft.com/office/officeart/2008/layout/NameandTitleOrganizationalChart"/>
    <dgm:cxn modelId="{62C1C353-2F4B-4911-BDC7-136FB31CDB05}" type="presOf" srcId="{BF311FDE-79A2-4431-BD3B-1EEDB2354C60}" destId="{181BCE3F-A538-4C9D-BCD3-3550A553EBA1}" srcOrd="0" destOrd="0" presId="urn:microsoft.com/office/officeart/2008/layout/NameandTitleOrganizationalChart"/>
    <dgm:cxn modelId="{D0FD8DFD-6588-4D11-832F-FCF9F3605838}" type="presOf" srcId="{D726DE18-9AB0-4565-9C78-78361952D226}" destId="{EFE911E7-E202-4C7A-A096-55BBC699C6F7}" srcOrd="1" destOrd="0" presId="urn:microsoft.com/office/officeart/2008/layout/NameandTitleOrganizationalChart"/>
    <dgm:cxn modelId="{9160CCB5-0AB4-47FF-BAA3-0CF67438D03A}" type="presOf" srcId="{D726DE18-9AB0-4565-9C78-78361952D226}" destId="{54C28176-61EB-4CCF-A03B-40541DE7591C}" srcOrd="0" destOrd="0" presId="urn:microsoft.com/office/officeart/2008/layout/NameandTitleOrganizationalChart"/>
    <dgm:cxn modelId="{74C12631-28FA-4730-A8B2-81134EFC6420}" type="presOf" srcId="{914B952E-A2BC-4A0F-9953-190742DD7F46}" destId="{93E937B8-FDA8-49D4-BF2A-42F0F0072D90}" srcOrd="0" destOrd="0" presId="urn:microsoft.com/office/officeart/2008/layout/NameandTitleOrganizationalChart"/>
    <dgm:cxn modelId="{CF1B37DD-D4D0-4055-B1BA-FDD1464785C4}" type="presOf" srcId="{BD91159F-6E9C-4B9C-AA94-C54261A5E860}" destId="{46F36FC6-0D44-484E-B8F1-15B1540B0C12}" srcOrd="0" destOrd="0" presId="urn:microsoft.com/office/officeart/2008/layout/NameandTitleOrganizationalChart"/>
    <dgm:cxn modelId="{3717345A-7596-4EFE-B545-EA570FEAD454}" srcId="{BF311FDE-79A2-4431-BD3B-1EEDB2354C60}" destId="{BD91159F-6E9C-4B9C-AA94-C54261A5E860}" srcOrd="2" destOrd="0" parTransId="{A0BD5C82-DECD-470C-B71D-D3A269B7FEFF}" sibTransId="{16783CA8-085C-4639-A9A2-C2B173599B2A}"/>
    <dgm:cxn modelId="{19484FAA-D3F7-4474-A780-DF6D384324C7}" srcId="{B07479D0-76E0-414A-9178-9CBEBB926FDC}" destId="{BF311FDE-79A2-4431-BD3B-1EEDB2354C60}" srcOrd="0" destOrd="0" parTransId="{2A53D823-715D-4432-AEDA-E17E121CF966}" sibTransId="{1F23B329-4331-4BA6-BBEE-17BC4CBB3E2E}"/>
    <dgm:cxn modelId="{36FB5261-D107-4BBE-9343-5ED6A71A0AC9}" type="presOf" srcId="{914B952E-A2BC-4A0F-9953-190742DD7F46}" destId="{A42F2347-7543-497F-9E90-85BB40DD18E8}" srcOrd="1" destOrd="0" presId="urn:microsoft.com/office/officeart/2008/layout/NameandTitleOrganizationalChart"/>
    <dgm:cxn modelId="{0C7D7B56-63FB-4104-A739-A7DF72C788D0}" type="presOf" srcId="{1F23B329-4331-4BA6-BBEE-17BC4CBB3E2E}" destId="{5F0ACF5C-1D68-4E5B-A860-2A36AA0567D9}" srcOrd="0" destOrd="0" presId="urn:microsoft.com/office/officeart/2008/layout/NameandTitleOrganizationalChart"/>
    <dgm:cxn modelId="{21276856-763C-4B52-9DCD-1C9EDCD37837}" type="presOf" srcId="{BD91159F-6E9C-4B9C-AA94-C54261A5E860}" destId="{A754049D-5F00-4A0E-AEB4-6ADE0CB6C048}" srcOrd="1" destOrd="0" presId="urn:microsoft.com/office/officeart/2008/layout/NameandTitleOrganizationalChart"/>
    <dgm:cxn modelId="{F1A47201-22CB-4BFB-94E7-43C7A1D15A03}" srcId="{BF311FDE-79A2-4431-BD3B-1EEDB2354C60}" destId="{D726DE18-9AB0-4565-9C78-78361952D226}" srcOrd="1" destOrd="0" parTransId="{8C06F426-EA31-4A2E-BB25-3C58242B42CD}" sibTransId="{F71A5D81-3C96-4EC5-B689-365EF1C3FD8E}"/>
    <dgm:cxn modelId="{C92DAC56-BF0D-4510-A36E-A4B8576CB656}" type="presParOf" srcId="{11650932-A8A1-4837-923B-2F75458F1172}" destId="{D2904088-68A4-4B5A-9B13-BF99E6CC3D2F}" srcOrd="0" destOrd="0" presId="urn:microsoft.com/office/officeart/2008/layout/NameandTitleOrganizationalChart"/>
    <dgm:cxn modelId="{F5358720-9292-41DA-91B1-117B194553A1}" type="presParOf" srcId="{D2904088-68A4-4B5A-9B13-BF99E6CC3D2F}" destId="{D9BB7EB9-C8EA-46FC-8F28-E78C547F6574}" srcOrd="0" destOrd="0" presId="urn:microsoft.com/office/officeart/2008/layout/NameandTitleOrganizationalChart"/>
    <dgm:cxn modelId="{1D6BF846-1EBE-4796-92A1-705038360DA8}" type="presParOf" srcId="{D9BB7EB9-C8EA-46FC-8F28-E78C547F6574}" destId="{181BCE3F-A538-4C9D-BCD3-3550A553EBA1}" srcOrd="0" destOrd="0" presId="urn:microsoft.com/office/officeart/2008/layout/NameandTitleOrganizationalChart"/>
    <dgm:cxn modelId="{8F43D93D-2943-4DB1-92F0-E7EBF3676FD5}" type="presParOf" srcId="{D9BB7EB9-C8EA-46FC-8F28-E78C547F6574}" destId="{5F0ACF5C-1D68-4E5B-A860-2A36AA0567D9}" srcOrd="1" destOrd="0" presId="urn:microsoft.com/office/officeart/2008/layout/NameandTitleOrganizationalChart"/>
    <dgm:cxn modelId="{C2CD8452-8253-4E83-A1CF-A68DD161A790}" type="presParOf" srcId="{D9BB7EB9-C8EA-46FC-8F28-E78C547F6574}" destId="{413315FC-007C-4ADB-826A-7EEB69F93B7F}" srcOrd="2" destOrd="0" presId="urn:microsoft.com/office/officeart/2008/layout/NameandTitleOrganizationalChart"/>
    <dgm:cxn modelId="{F898F858-C887-4EDD-A2BD-D0301369B740}" type="presParOf" srcId="{D2904088-68A4-4B5A-9B13-BF99E6CC3D2F}" destId="{50ACA854-D2E9-41DA-A904-137F6D7E028B}" srcOrd="1" destOrd="0" presId="urn:microsoft.com/office/officeart/2008/layout/NameandTitleOrganizationalChart"/>
    <dgm:cxn modelId="{71052CB4-42AC-4E7C-AF54-11572AFCD0BB}" type="presParOf" srcId="{50ACA854-D2E9-41DA-A904-137F6D7E028B}" destId="{F39540BA-0EA7-47A3-8136-0D1DBEBE9E3E}" srcOrd="0" destOrd="0" presId="urn:microsoft.com/office/officeart/2008/layout/NameandTitleOrganizationalChart"/>
    <dgm:cxn modelId="{99F3BAE6-0B5C-4680-8D43-ED21AC31522E}" type="presParOf" srcId="{50ACA854-D2E9-41DA-A904-137F6D7E028B}" destId="{56E20DB1-0D2E-4A47-8578-8762606429F2}" srcOrd="1" destOrd="0" presId="urn:microsoft.com/office/officeart/2008/layout/NameandTitleOrganizationalChart"/>
    <dgm:cxn modelId="{4903530E-11DC-4934-98F4-AF0B90CC2573}" type="presParOf" srcId="{56E20DB1-0D2E-4A47-8578-8762606429F2}" destId="{BA714215-2EE6-4EE5-AC3C-9A74BE16397A}" srcOrd="0" destOrd="0" presId="urn:microsoft.com/office/officeart/2008/layout/NameandTitleOrganizationalChart"/>
    <dgm:cxn modelId="{10089AFD-CB11-4F8E-BF2E-19DFD370F30B}" type="presParOf" srcId="{BA714215-2EE6-4EE5-AC3C-9A74BE16397A}" destId="{93E937B8-FDA8-49D4-BF2A-42F0F0072D90}" srcOrd="0" destOrd="0" presId="urn:microsoft.com/office/officeart/2008/layout/NameandTitleOrganizationalChart"/>
    <dgm:cxn modelId="{E66B674F-56C4-4C9D-935E-3EE7F95668AE}" type="presParOf" srcId="{BA714215-2EE6-4EE5-AC3C-9A74BE16397A}" destId="{04F52CDF-1739-43EC-86E9-049EA5C98392}" srcOrd="1" destOrd="0" presId="urn:microsoft.com/office/officeart/2008/layout/NameandTitleOrganizationalChart"/>
    <dgm:cxn modelId="{BB95E870-860D-41BE-92AA-AB22C245188C}" type="presParOf" srcId="{BA714215-2EE6-4EE5-AC3C-9A74BE16397A}" destId="{A42F2347-7543-497F-9E90-85BB40DD18E8}" srcOrd="2" destOrd="0" presId="urn:microsoft.com/office/officeart/2008/layout/NameandTitleOrganizationalChart"/>
    <dgm:cxn modelId="{1E49CC75-71F7-4307-AD66-00DF7A94D9B3}" type="presParOf" srcId="{56E20DB1-0D2E-4A47-8578-8762606429F2}" destId="{0147BE49-2276-43B3-8A90-1A54ED30FAE0}" srcOrd="1" destOrd="0" presId="urn:microsoft.com/office/officeart/2008/layout/NameandTitleOrganizationalChart"/>
    <dgm:cxn modelId="{B6BC4D0B-AF5C-4BB7-8AA6-F3F3B7DE567C}" type="presParOf" srcId="{56E20DB1-0D2E-4A47-8578-8762606429F2}" destId="{F56F0859-69E8-470F-8B55-64659857094D}" srcOrd="2" destOrd="0" presId="urn:microsoft.com/office/officeart/2008/layout/NameandTitleOrganizationalChart"/>
    <dgm:cxn modelId="{E5FDCF73-9091-4EB0-B272-07FDD94D9AA2}" type="presParOf" srcId="{50ACA854-D2E9-41DA-A904-137F6D7E028B}" destId="{4B36075D-2ECC-43A7-AB6F-DC4CA3D22098}" srcOrd="2" destOrd="0" presId="urn:microsoft.com/office/officeart/2008/layout/NameandTitleOrganizationalChart"/>
    <dgm:cxn modelId="{DC9C439B-592F-4DA3-86F5-A9C370ECC442}" type="presParOf" srcId="{50ACA854-D2E9-41DA-A904-137F6D7E028B}" destId="{ECA6493A-3BB6-49B6-AC1F-1EF74873A6FF}" srcOrd="3" destOrd="0" presId="urn:microsoft.com/office/officeart/2008/layout/NameandTitleOrganizationalChart"/>
    <dgm:cxn modelId="{00180C2E-2ED9-43A0-9B66-185C53878BBE}" type="presParOf" srcId="{ECA6493A-3BB6-49B6-AC1F-1EF74873A6FF}" destId="{B94C5A94-6215-4B27-9C30-5C1D2BD8E0C9}" srcOrd="0" destOrd="0" presId="urn:microsoft.com/office/officeart/2008/layout/NameandTitleOrganizationalChart"/>
    <dgm:cxn modelId="{583B0FA8-D88F-480D-BBC7-C49302B97D35}" type="presParOf" srcId="{B94C5A94-6215-4B27-9C30-5C1D2BD8E0C9}" destId="{54C28176-61EB-4CCF-A03B-40541DE7591C}" srcOrd="0" destOrd="0" presId="urn:microsoft.com/office/officeart/2008/layout/NameandTitleOrganizationalChart"/>
    <dgm:cxn modelId="{33631D77-87B6-4F1B-9362-F7A22E1AAC51}" type="presParOf" srcId="{B94C5A94-6215-4B27-9C30-5C1D2BD8E0C9}" destId="{38BBA5ED-847B-42F5-834E-34EC8EBB50D8}" srcOrd="1" destOrd="0" presId="urn:microsoft.com/office/officeart/2008/layout/NameandTitleOrganizationalChart"/>
    <dgm:cxn modelId="{AC5F4F89-07A7-4C15-9D61-996D9C3F0C3B}" type="presParOf" srcId="{B94C5A94-6215-4B27-9C30-5C1D2BD8E0C9}" destId="{EFE911E7-E202-4C7A-A096-55BBC699C6F7}" srcOrd="2" destOrd="0" presId="urn:microsoft.com/office/officeart/2008/layout/NameandTitleOrganizationalChart"/>
    <dgm:cxn modelId="{92A8B9A0-0CFB-443A-85CF-36EA4EEF0544}" type="presParOf" srcId="{ECA6493A-3BB6-49B6-AC1F-1EF74873A6FF}" destId="{0AD33269-C061-4321-9E57-F11044B91C51}" srcOrd="1" destOrd="0" presId="urn:microsoft.com/office/officeart/2008/layout/NameandTitleOrganizationalChart"/>
    <dgm:cxn modelId="{2342A362-CBD7-4131-AFEF-764AC88A3C75}" type="presParOf" srcId="{ECA6493A-3BB6-49B6-AC1F-1EF74873A6FF}" destId="{FADC2198-F0E4-4F80-9121-A9E936267803}" srcOrd="2" destOrd="0" presId="urn:microsoft.com/office/officeart/2008/layout/NameandTitleOrganizationalChart"/>
    <dgm:cxn modelId="{5C9DC945-B325-44CD-96D2-59D36EAB612D}" type="presParOf" srcId="{50ACA854-D2E9-41DA-A904-137F6D7E028B}" destId="{E67518E8-C381-4F3C-A387-AC763E3E75D6}" srcOrd="4" destOrd="0" presId="urn:microsoft.com/office/officeart/2008/layout/NameandTitleOrganizationalChart"/>
    <dgm:cxn modelId="{09494473-2BBC-401E-BCFA-A742CCD6D05F}" type="presParOf" srcId="{50ACA854-D2E9-41DA-A904-137F6D7E028B}" destId="{F04F6179-9379-4CFB-8435-F51B937DCB86}" srcOrd="5" destOrd="0" presId="urn:microsoft.com/office/officeart/2008/layout/NameandTitleOrganizationalChart"/>
    <dgm:cxn modelId="{FEB72386-C703-4D1F-B105-354C0EBAF95A}" type="presParOf" srcId="{F04F6179-9379-4CFB-8435-F51B937DCB86}" destId="{17115023-E599-4EFF-A036-66FAF6DEEED2}" srcOrd="0" destOrd="0" presId="urn:microsoft.com/office/officeart/2008/layout/NameandTitleOrganizationalChart"/>
    <dgm:cxn modelId="{63957DC9-1190-4BE6-8C0D-95AF75EC1F95}" type="presParOf" srcId="{17115023-E599-4EFF-A036-66FAF6DEEED2}" destId="{46F36FC6-0D44-484E-B8F1-15B1540B0C12}" srcOrd="0" destOrd="0" presId="urn:microsoft.com/office/officeart/2008/layout/NameandTitleOrganizationalChart"/>
    <dgm:cxn modelId="{0E7269C6-BEE9-4716-BA5D-D2F38F3CCB6D}" type="presParOf" srcId="{17115023-E599-4EFF-A036-66FAF6DEEED2}" destId="{A87E4272-B582-4456-AB27-15C64D71DE0A}" srcOrd="1" destOrd="0" presId="urn:microsoft.com/office/officeart/2008/layout/NameandTitleOrganizationalChart"/>
    <dgm:cxn modelId="{3E722794-4CEC-431F-A3D1-A33BBB68C016}" type="presParOf" srcId="{17115023-E599-4EFF-A036-66FAF6DEEED2}" destId="{A754049D-5F00-4A0E-AEB4-6ADE0CB6C048}" srcOrd="2" destOrd="0" presId="urn:microsoft.com/office/officeart/2008/layout/NameandTitleOrganizationalChart"/>
    <dgm:cxn modelId="{09F2FB09-A505-4579-B09A-18C44F4AA0EA}" type="presParOf" srcId="{F04F6179-9379-4CFB-8435-F51B937DCB86}" destId="{C0E50858-55FF-4300-BDDE-A2BB6E797489}" srcOrd="1" destOrd="0" presId="urn:microsoft.com/office/officeart/2008/layout/NameandTitleOrganizationalChart"/>
    <dgm:cxn modelId="{C9D58344-64FA-448A-958F-F8E65BBF71C3}" type="presParOf" srcId="{F04F6179-9379-4CFB-8435-F51B937DCB86}" destId="{FFB03AAB-4DE4-41A8-AF94-4147F6929335}" srcOrd="2" destOrd="0" presId="urn:microsoft.com/office/officeart/2008/layout/NameandTitleOrganizationalChart"/>
    <dgm:cxn modelId="{759E852C-179A-4949-810A-DF3647C3A6BC}" type="presParOf" srcId="{D2904088-68A4-4B5A-9B13-BF99E6CC3D2F}" destId="{0B472549-1CDB-48AF-8156-1E2F01DCC53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18E8-C381-4F3C-A387-AC763E3E75D6}">
      <dsp:nvSpPr>
        <dsp:cNvPr id="0" name=""/>
        <dsp:cNvSpPr/>
      </dsp:nvSpPr>
      <dsp:spPr>
        <a:xfrm>
          <a:off x="4188400" y="1209975"/>
          <a:ext cx="2825906" cy="93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39"/>
              </a:lnTo>
              <a:lnTo>
                <a:pt x="2825906" y="673539"/>
              </a:lnTo>
              <a:lnTo>
                <a:pt x="2825906" y="938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6075D-2ECC-43A7-AB6F-DC4CA3D22098}">
      <dsp:nvSpPr>
        <dsp:cNvPr id="0" name=""/>
        <dsp:cNvSpPr/>
      </dsp:nvSpPr>
      <dsp:spPr>
        <a:xfrm>
          <a:off x="3870706" y="1209975"/>
          <a:ext cx="317693" cy="938104"/>
        </a:xfrm>
        <a:custGeom>
          <a:avLst/>
          <a:gdLst/>
          <a:ahLst/>
          <a:cxnLst/>
          <a:rect l="0" t="0" r="0" b="0"/>
          <a:pathLst>
            <a:path>
              <a:moveTo>
                <a:pt x="317693" y="0"/>
              </a:moveTo>
              <a:lnTo>
                <a:pt x="317693" y="673539"/>
              </a:lnTo>
              <a:lnTo>
                <a:pt x="0" y="673539"/>
              </a:lnTo>
              <a:lnTo>
                <a:pt x="0" y="938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540BA-0EA7-47A3-8136-0D1DBEBE9E3E}">
      <dsp:nvSpPr>
        <dsp:cNvPr id="0" name=""/>
        <dsp:cNvSpPr/>
      </dsp:nvSpPr>
      <dsp:spPr>
        <a:xfrm>
          <a:off x="1068867" y="1209975"/>
          <a:ext cx="3119532" cy="938104"/>
        </a:xfrm>
        <a:custGeom>
          <a:avLst/>
          <a:gdLst/>
          <a:ahLst/>
          <a:cxnLst/>
          <a:rect l="0" t="0" r="0" b="0"/>
          <a:pathLst>
            <a:path>
              <a:moveTo>
                <a:pt x="3119532" y="0"/>
              </a:moveTo>
              <a:lnTo>
                <a:pt x="3119532" y="673539"/>
              </a:lnTo>
              <a:lnTo>
                <a:pt x="0" y="673539"/>
              </a:lnTo>
              <a:lnTo>
                <a:pt x="0" y="938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BCE3F-A538-4C9D-BCD3-3550A553EBA1}">
      <dsp:nvSpPr>
        <dsp:cNvPr id="0" name=""/>
        <dsp:cNvSpPr/>
      </dsp:nvSpPr>
      <dsp:spPr>
        <a:xfrm>
          <a:off x="804070" y="76126"/>
          <a:ext cx="6768659" cy="113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5999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man Old Style" pitchFamily="18" charset="0"/>
            </a:rPr>
            <a:t>Инновационные направления регионального уровня</a:t>
          </a:r>
        </a:p>
      </dsp:txBody>
      <dsp:txXfrm>
        <a:off x="804070" y="76126"/>
        <a:ext cx="6768659" cy="1133848"/>
      </dsp:txXfrm>
    </dsp:sp>
    <dsp:sp modelId="{5F0ACF5C-1D68-4E5B-A860-2A36AA0567D9}">
      <dsp:nvSpPr>
        <dsp:cNvPr id="0" name=""/>
        <dsp:cNvSpPr/>
      </dsp:nvSpPr>
      <dsp:spPr>
        <a:xfrm>
          <a:off x="3417069" y="1152129"/>
          <a:ext cx="995362" cy="7638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30480" rIns="12192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=</a:t>
          </a:r>
          <a:endParaRPr lang="ru-RU" sz="4800" kern="1200" dirty="0"/>
        </a:p>
      </dsp:txBody>
      <dsp:txXfrm>
        <a:off x="3417069" y="1152129"/>
        <a:ext cx="995362" cy="763855"/>
      </dsp:txXfrm>
    </dsp:sp>
    <dsp:sp modelId="{93E937B8-FDA8-49D4-BF2A-42F0F0072D90}">
      <dsp:nvSpPr>
        <dsp:cNvPr id="0" name=""/>
        <dsp:cNvSpPr/>
      </dsp:nvSpPr>
      <dsp:spPr>
        <a:xfrm>
          <a:off x="84898" y="2148079"/>
          <a:ext cx="1967937" cy="113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999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Региональная инновационная площадка</a:t>
          </a:r>
          <a:endParaRPr lang="ru-RU" sz="1600" b="1" kern="1200" dirty="0">
            <a:latin typeface="Bookman Old Style" pitchFamily="18" charset="0"/>
          </a:endParaRPr>
        </a:p>
      </dsp:txBody>
      <dsp:txXfrm>
        <a:off x="84898" y="2148079"/>
        <a:ext cx="1967937" cy="1133848"/>
      </dsp:txXfrm>
    </dsp:sp>
    <dsp:sp modelId="{04F52CDF-1739-43EC-86E9-049EA5C98392}">
      <dsp:nvSpPr>
        <dsp:cNvPr id="0" name=""/>
        <dsp:cNvSpPr/>
      </dsp:nvSpPr>
      <dsp:spPr>
        <a:xfrm>
          <a:off x="2071634" y="2520278"/>
          <a:ext cx="481342" cy="377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+</a:t>
          </a:r>
          <a:endParaRPr lang="ru-RU" sz="4400" kern="1200" dirty="0"/>
        </a:p>
      </dsp:txBody>
      <dsp:txXfrm>
        <a:off x="2071634" y="2520278"/>
        <a:ext cx="481342" cy="377949"/>
      </dsp:txXfrm>
    </dsp:sp>
    <dsp:sp modelId="{54C28176-61EB-4CCF-A03B-40541DE7591C}">
      <dsp:nvSpPr>
        <dsp:cNvPr id="0" name=""/>
        <dsp:cNvSpPr/>
      </dsp:nvSpPr>
      <dsp:spPr>
        <a:xfrm>
          <a:off x="2581965" y="2148079"/>
          <a:ext cx="2577482" cy="184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999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Bookman Old Style" pitchFamily="18" charset="0"/>
            </a:rPr>
            <a:t>Стажировочная</a:t>
          </a:r>
          <a:r>
            <a:rPr lang="ru-RU" sz="1600" b="1" kern="1200" dirty="0" smtClean="0">
              <a:solidFill>
                <a:schemeClr val="bg1"/>
              </a:solidFill>
              <a:latin typeface="Bookman Old Style" pitchFamily="18" charset="0"/>
            </a:rPr>
            <a:t> площадка по управленческому обеспечению применения профессионального стандарта «Педагог»</a:t>
          </a:r>
          <a:endParaRPr lang="ru-RU" sz="1600" b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2581965" y="2148079"/>
        <a:ext cx="2577482" cy="1845214"/>
      </dsp:txXfrm>
    </dsp:sp>
    <dsp:sp modelId="{38BBA5ED-847B-42F5-834E-34EC8EBB50D8}">
      <dsp:nvSpPr>
        <dsp:cNvPr id="0" name=""/>
        <dsp:cNvSpPr/>
      </dsp:nvSpPr>
      <dsp:spPr>
        <a:xfrm>
          <a:off x="5208168" y="2520280"/>
          <a:ext cx="441154" cy="377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27940" rIns="11176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+</a:t>
          </a:r>
          <a:endParaRPr lang="ru-RU" sz="4400" kern="1200" dirty="0"/>
        </a:p>
      </dsp:txBody>
      <dsp:txXfrm>
        <a:off x="5208168" y="2520280"/>
        <a:ext cx="441154" cy="377949"/>
      </dsp:txXfrm>
    </dsp:sp>
    <dsp:sp modelId="{46F36FC6-0D44-484E-B8F1-15B1540B0C12}">
      <dsp:nvSpPr>
        <dsp:cNvPr id="0" name=""/>
        <dsp:cNvSpPr/>
      </dsp:nvSpPr>
      <dsp:spPr>
        <a:xfrm>
          <a:off x="5688577" y="2148079"/>
          <a:ext cx="2651458" cy="1338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999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Школьный информационно-библиотечный центр</a:t>
          </a:r>
          <a:endParaRPr lang="ru-RU" sz="1600" b="1" kern="1200" dirty="0">
            <a:latin typeface="Bookman Old Style" pitchFamily="18" charset="0"/>
          </a:endParaRPr>
        </a:p>
      </dsp:txBody>
      <dsp:txXfrm>
        <a:off x="5688577" y="2148079"/>
        <a:ext cx="2651458" cy="1338622"/>
      </dsp:txXfrm>
    </dsp:sp>
    <dsp:sp modelId="{A87E4272-B582-4456-AB27-15C64D71DE0A}">
      <dsp:nvSpPr>
        <dsp:cNvPr id="0" name=""/>
        <dsp:cNvSpPr/>
      </dsp:nvSpPr>
      <dsp:spPr>
        <a:xfrm>
          <a:off x="6453997" y="3781510"/>
          <a:ext cx="1970937" cy="377949"/>
        </a:xfrm>
        <a:prstGeom prst="rect">
          <a:avLst/>
        </a:prstGeom>
        <a:solidFill>
          <a:schemeClr val="bg1">
            <a:alpha val="0"/>
          </a:schemeClr>
        </a:solidFill>
        <a:ln w="25400" cap="flat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66040" bIns="1651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453997" y="3781510"/>
        <a:ext cx="1970937" cy="377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or3.volgogradschool.ru/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gor-school_3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569014" y="1033747"/>
            <a:ext cx="3810050" cy="2585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b="1" i="1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453300" y="1622152"/>
            <a:ext cx="3918005" cy="242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Деятельность </a:t>
            </a:r>
            <a:endParaRPr lang="ru-RU" sz="24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Ресурсного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центра </a:t>
            </a:r>
            <a:endParaRPr lang="ru-RU" sz="24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условиях применения профессиональных стандартов</a:t>
            </a:r>
            <a:endParaRPr lang="ru-RU" sz="2400" b="1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110632">
            <a:off x="4765354" y="1994793"/>
            <a:ext cx="3195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МБОУ ГСШ № 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3 </a:t>
            </a:r>
          </a:p>
          <a:p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р.п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 Городище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Волгоградской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&amp;Ecy;&amp;mcy;&amp;bcy;&amp;lcy;&amp;iecy;&amp;mcy;&amp;acy; &amp;ncy;&amp;ocy;&amp;vcy;&amp;acy;&amp;yacy;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757">
            <a:off x="3199820" y="3951061"/>
            <a:ext cx="934756" cy="89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 rot="21130372">
            <a:off x="277074" y="274685"/>
            <a:ext cx="1605075" cy="1542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Формы распространения опыта в 2016-2017 учебном  году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39581"/>
            <a:ext cx="5189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Сеансы ВКС в рамках </a:t>
            </a:r>
          </a:p>
          <a:p>
            <a:pPr algn="ctr"/>
            <a:r>
              <a:rPr lang="ru-RU" b="1" dirty="0" smtClean="0"/>
              <a:t>Всероссийской национальной образовательной </a:t>
            </a:r>
          </a:p>
          <a:p>
            <a:pPr algn="ctr"/>
            <a:r>
              <a:rPr lang="ru-RU" b="1" dirty="0" smtClean="0"/>
              <a:t>программы «Гимназический союз России»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177" y="161658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Публикации</a:t>
            </a:r>
            <a:r>
              <a:rPr lang="ru-RU" sz="1400" b="1" dirty="0" smtClean="0"/>
              <a:t> </a:t>
            </a:r>
            <a:endParaRPr lang="ru-RU" sz="1400" dirty="0"/>
          </a:p>
        </p:txBody>
      </p:sp>
      <p:pic>
        <p:nvPicPr>
          <p:cNvPr id="18" name="Рисунок 17" descr="http://new.fobr.ru/sites/default/files/styles/oblizd250/public/probraz_no_1_5_2017-001_0.jpg?itok=iOY8Abo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81" y="2276871"/>
            <a:ext cx="2903895" cy="338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Murzilka\Desktop\Фото\DSCF36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34832"/>
            <a:ext cx="3672408" cy="2578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Формы распространения опыта в 2016-2017 учебном  году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4550" y="1130841"/>
            <a:ext cx="5543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Размещение опыта работы на официальном сайте Фонда поддержки образования</a:t>
            </a:r>
            <a:endParaRPr lang="ru-RU" sz="2000" b="1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13509" r="14147"/>
          <a:stretch/>
        </p:blipFill>
        <p:spPr bwMode="auto">
          <a:xfrm>
            <a:off x="827585" y="1848568"/>
            <a:ext cx="5976664" cy="316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Формы распространения опыта в 2016-2017 учебном  году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410" y="1381145"/>
            <a:ext cx="690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Участие в заседаниях НОУ,  чтениях, конкурсных программах  </a:t>
            </a:r>
            <a:endParaRPr lang="ru-RU" b="1" dirty="0"/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C:\Users\Murzilka\Desktop\2016-2017 учебный год\ФОТО-2016\103_FUJI\DSCF35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05" y="2369305"/>
            <a:ext cx="3168352" cy="244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Murzilka\Desktop\2016-2017 учебный год\ФОТО-2016\Фото\DSCF36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4" y="2348880"/>
            <a:ext cx="3334349" cy="2464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938" y="1988840"/>
            <a:ext cx="764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/>
              <a:t>С </a:t>
            </a:r>
            <a:r>
              <a:rPr lang="ru-RU" sz="2000" b="1" dirty="0"/>
              <a:t>октября 2016 года по март 2017 года </a:t>
            </a:r>
            <a:r>
              <a:rPr lang="ru-RU" sz="2000" dirty="0"/>
              <a:t>опыт работы учителями МБОУ </a:t>
            </a:r>
            <a:r>
              <a:rPr lang="ru-RU" sz="2000" dirty="0" err="1"/>
              <a:t>Городищенского</a:t>
            </a:r>
            <a:r>
              <a:rPr lang="ru-RU" sz="2000" dirty="0"/>
              <a:t> муниципального района был представлен на 11 сеансах ВКС, в том числе: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/>
              <a:t>в рамках заседаний районных методических объединений – 10</a:t>
            </a:r>
            <a:r>
              <a:rPr lang="ru-RU" sz="2000" dirty="0" smtClean="0"/>
              <a:t>;</a:t>
            </a:r>
            <a:endParaRPr lang="ru-RU" sz="2000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дважды проведены заседания РМО учителей истории и обществознания;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/>
              <a:t>количество школ </a:t>
            </a:r>
            <a:r>
              <a:rPr lang="ru-RU" sz="2000" dirty="0" smtClean="0"/>
              <a:t>и МБОУ ДС – 19.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34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2078" y="1484784"/>
            <a:ext cx="7302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/>
              <a:t>Количество педагогических работников, представивших опыт, составило 79 человек, в том числе 5 человек представляли опыт работы дважды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dirty="0" smtClean="0"/>
              <a:t>      Руководящие </a:t>
            </a:r>
            <a:r>
              <a:rPr lang="ru-RU" sz="2000" dirty="0"/>
              <a:t>и педагогические работники </a:t>
            </a:r>
            <a:r>
              <a:rPr lang="ru-RU" sz="2000" dirty="0" smtClean="0"/>
              <a:t>МБОУ ГСШ № 3 </a:t>
            </a:r>
            <a:r>
              <a:rPr lang="ru-RU" sz="2000" dirty="0"/>
              <a:t>приняли участие в 13 сеансах ВКС, в том числе: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в роли участников – 7 учителей в 7 сеансах (в том числе выступили на 6 заседаниях РМО);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/>
              <a:t>в роли слушателей – 12 человек в 8 сеансах ВКС. </a:t>
            </a:r>
          </a:p>
        </p:txBody>
      </p:sp>
    </p:spTree>
    <p:extLst>
      <p:ext uri="{BB962C8B-B14F-4D97-AF65-F5344CB8AC3E}">
        <p14:creationId xmlns:p14="http://schemas.microsoft.com/office/powerpoint/2010/main" val="21481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b="1" dirty="0" smtClean="0"/>
              <a:t>Обучающиеся </a:t>
            </a:r>
            <a:r>
              <a:rPr lang="ru-RU" b="1" dirty="0"/>
              <a:t>учреждения приняли участие в 14 сеансах ВКС, в том числе: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рамках заседания РМО – 3 человека </a:t>
            </a:r>
            <a:r>
              <a:rPr lang="ru-RU" dirty="0" smtClean="0"/>
              <a:t>(участники НОУ, 30.03.2017</a:t>
            </a:r>
            <a:r>
              <a:rPr lang="ru-RU" dirty="0"/>
              <a:t>);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5 сетевых играх – участники оздоровительного лагеря «Солнечный» при учреждении, обучающиеся </a:t>
            </a:r>
            <a:r>
              <a:rPr lang="ru-RU" dirty="0" smtClean="0"/>
              <a:t>3-11-х классов;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3 устных журналах и литературных гостиных и фестивалях </a:t>
            </a:r>
            <a:r>
              <a:rPr lang="ru-RU" dirty="0" smtClean="0"/>
              <a:t>(3-4 и                  11  классы);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2 конкурсах по английскому языку  </a:t>
            </a:r>
            <a:r>
              <a:rPr lang="ru-RU" dirty="0" smtClean="0"/>
              <a:t>(обучающиеся 7-10-х  классов);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2 юношеских чтениях и конкурсах НОУ (</a:t>
            </a:r>
            <a:r>
              <a:rPr lang="ru-RU" dirty="0" smtClean="0"/>
              <a:t>обучающиеся 3-4-х, 8-х и 11-х классов</a:t>
            </a:r>
            <a:r>
              <a:rPr lang="ru-RU" dirty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/>
              <a:t>в 1 сеансе по подготовке к ОГЭ по географии  </a:t>
            </a:r>
            <a:r>
              <a:rPr lang="ru-RU" dirty="0" smtClean="0"/>
              <a:t>(5 </a:t>
            </a:r>
            <a:r>
              <a:rPr lang="ru-RU" dirty="0"/>
              <a:t>обучающихся 9-х </a:t>
            </a:r>
            <a:r>
              <a:rPr lang="ru-RU" dirty="0" smtClean="0"/>
              <a:t>классов).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810" y="1988839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b="1" dirty="0"/>
              <a:t>В рамках Всероссийской образовательной программы «Гимназический союз России» в 2016-2017 учебном году было завоевано 9 призовых мест, в том </a:t>
            </a:r>
            <a:r>
              <a:rPr lang="ru-RU" b="1" dirty="0" smtClean="0"/>
              <a:t>числе: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в командных конкурсах – 2;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в </a:t>
            </a:r>
            <a:r>
              <a:rPr lang="ru-RU" dirty="0"/>
              <a:t>личном первенстве – </a:t>
            </a:r>
            <a:r>
              <a:rPr lang="ru-RU" dirty="0" smtClean="0"/>
              <a:t>2 </a:t>
            </a:r>
            <a:r>
              <a:rPr lang="ru-RU" dirty="0"/>
              <a:t>(участники </a:t>
            </a:r>
            <a:r>
              <a:rPr lang="ru-RU" dirty="0" smtClean="0"/>
              <a:t>НОУ 3-4 классы),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 конкурсе </a:t>
            </a:r>
            <a:r>
              <a:rPr lang="ru-RU" dirty="0"/>
              <a:t>английской песни – 3 человека (</a:t>
            </a:r>
            <a:r>
              <a:rPr lang="ru-RU" dirty="0" smtClean="0"/>
              <a:t>9-11  </a:t>
            </a:r>
            <a:r>
              <a:rPr lang="ru-RU" dirty="0"/>
              <a:t>классы),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участники </a:t>
            </a:r>
            <a:r>
              <a:rPr lang="ru-RU" dirty="0"/>
              <a:t>конкурса юных поэтов – 2 человека (8 </a:t>
            </a:r>
            <a:r>
              <a:rPr lang="ru-RU" dirty="0" smtClean="0"/>
              <a:t>и </a:t>
            </a:r>
            <a:r>
              <a:rPr lang="ru-RU" dirty="0"/>
              <a:t>10 классы</a:t>
            </a:r>
            <a:r>
              <a:rPr lang="ru-RU" dirty="0" smtClean="0"/>
              <a:t>);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лауреаты </a:t>
            </a:r>
            <a:r>
              <a:rPr lang="ru-RU" dirty="0"/>
              <a:t>сетевой командной </a:t>
            </a:r>
            <a:r>
              <a:rPr lang="ru-RU" dirty="0" smtClean="0"/>
              <a:t>игры – обучающиеся </a:t>
            </a:r>
            <a:r>
              <a:rPr lang="ru-RU" dirty="0"/>
              <a:t>4 </a:t>
            </a:r>
            <a:r>
              <a:rPr lang="ru-RU" dirty="0" smtClean="0"/>
              <a:t>класса,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д</a:t>
            </a:r>
            <a:r>
              <a:rPr lang="ru-RU" dirty="0" smtClean="0"/>
              <a:t>ипломанты Всероссийских </a:t>
            </a:r>
            <a:r>
              <a:rPr lang="ru-RU" dirty="0" err="1"/>
              <a:t>Булгаковских</a:t>
            </a:r>
            <a:r>
              <a:rPr lang="ru-RU" dirty="0"/>
              <a:t> чтений  - 2 человека (</a:t>
            </a:r>
            <a:r>
              <a:rPr lang="ru-RU" dirty="0" smtClean="0"/>
              <a:t>8 и 11 </a:t>
            </a:r>
            <a:r>
              <a:rPr lang="ru-RU" dirty="0"/>
              <a:t>классы).  </a:t>
            </a:r>
          </a:p>
        </p:txBody>
      </p:sp>
    </p:spTree>
    <p:extLst>
      <p:ext uri="{BB962C8B-B14F-4D97-AF65-F5344CB8AC3E}">
        <p14:creationId xmlns:p14="http://schemas.microsoft.com/office/powerpoint/2010/main" val="38631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</a:t>
            </a:r>
            <a:r>
              <a:rPr lang="ru-RU" b="1" dirty="0"/>
              <a:t>Всего в 2016-2017 учебном году </a:t>
            </a:r>
            <a:r>
              <a:rPr lang="ru-RU" dirty="0"/>
              <a:t>учреждением в качестве организатора или </a:t>
            </a:r>
            <a:r>
              <a:rPr lang="ru-RU" dirty="0" err="1"/>
              <a:t>соведущей</a:t>
            </a:r>
            <a:r>
              <a:rPr lang="ru-RU" dirty="0"/>
              <a:t> студии было организовано </a:t>
            </a:r>
            <a:r>
              <a:rPr lang="ru-RU" b="1" dirty="0"/>
              <a:t>25 сеансов ВКС.</a:t>
            </a:r>
          </a:p>
          <a:p>
            <a:pPr algn="just"/>
            <a:r>
              <a:rPr lang="ru-RU" dirty="0" smtClean="0"/>
              <a:t>          По </a:t>
            </a:r>
            <a:r>
              <a:rPr lang="ru-RU" dirty="0"/>
              <a:t>итогам участия в сеансах ВКС были подготовлены статьи в общественно-политической газете </a:t>
            </a:r>
            <a:r>
              <a:rPr lang="ru-RU" dirty="0" err="1"/>
              <a:t>Городищенского</a:t>
            </a:r>
            <a:r>
              <a:rPr lang="ru-RU" dirty="0"/>
              <a:t> района Волгоградской области «Междуречье»   (от 27 января 2017 года) и научно-методическом журнале: «</a:t>
            </a:r>
            <a:r>
              <a:rPr lang="ru-RU" dirty="0" err="1"/>
              <a:t>ПроОБРАЗ</a:t>
            </a:r>
            <a:r>
              <a:rPr lang="ru-RU" dirty="0"/>
              <a:t>. Образование для будущего». № 1 (5) 2017. Корпоративное издание Фонда поддержки образования. </a:t>
            </a:r>
          </a:p>
          <a:p>
            <a:pPr algn="just"/>
            <a:r>
              <a:rPr lang="ru-RU" dirty="0" smtClean="0"/>
              <a:t>            Опыт </a:t>
            </a:r>
            <a:r>
              <a:rPr lang="ru-RU" dirty="0"/>
              <a:t>инновационной деятельности учреждения по указанным направлениям размещен на официальном сайте учреждения в сети «Интернет» и был представлен на </a:t>
            </a:r>
            <a:r>
              <a:rPr lang="en-US" dirty="0"/>
              <a:t>III</a:t>
            </a:r>
            <a:r>
              <a:rPr lang="ru-RU" dirty="0"/>
              <a:t> региональном инновационном фестивале, который проходил 10 мая 2017 года на базе МОУ гимназия № 17 г. Волгограда.</a:t>
            </a:r>
          </a:p>
        </p:txBody>
      </p:sp>
    </p:spTree>
    <p:extLst>
      <p:ext uri="{BB962C8B-B14F-4D97-AF65-F5344CB8AC3E}">
        <p14:creationId xmlns:p14="http://schemas.microsoft.com/office/powerpoint/2010/main" val="16732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60345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Мониторинговые исследования Ресурсного центра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380313" y="146867"/>
            <a:ext cx="1652851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321399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b="1" dirty="0" smtClean="0"/>
              <a:t>Цель:</a:t>
            </a:r>
            <a:r>
              <a:rPr lang="ru-RU" sz="2000" dirty="0" smtClean="0"/>
              <a:t> выявить профессиональные и личностные достижения и затруднения руководящих и педагогических кадров.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      Охват: </a:t>
            </a:r>
            <a:r>
              <a:rPr lang="ru-RU" sz="2000" dirty="0" smtClean="0"/>
              <a:t>100% учителей МБОУ ГСШ № 3 и 113 педагогов МБОУ </a:t>
            </a:r>
            <a:r>
              <a:rPr lang="ru-RU" sz="2000" dirty="0" err="1" smtClean="0"/>
              <a:t>Городищенского</a:t>
            </a:r>
            <a:r>
              <a:rPr lang="ru-RU" sz="2000" dirty="0" smtClean="0"/>
              <a:t> муниципального района. </a:t>
            </a:r>
          </a:p>
          <a:p>
            <a:pPr algn="just"/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3068960"/>
            <a:ext cx="7468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dirty="0" smtClean="0"/>
              <a:t>Результат: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35</a:t>
            </a:r>
            <a:r>
              <a:rPr lang="ru-RU" dirty="0"/>
              <a:t>% учителей МБОУ ГСШ № </a:t>
            </a:r>
            <a:r>
              <a:rPr lang="ru-RU" dirty="0" smtClean="0"/>
              <a:t>3 в течение 2-х лет стали </a:t>
            </a:r>
            <a:r>
              <a:rPr lang="ru-RU" dirty="0"/>
              <a:t>постоянными активными участниками сеансов </a:t>
            </a:r>
            <a:r>
              <a:rPr lang="ru-RU" dirty="0" smtClean="0"/>
              <a:t>ВКС;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25</a:t>
            </a:r>
            <a:r>
              <a:rPr lang="ru-RU" dirty="0"/>
              <a:t>% - представили свой опыт работы;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20</a:t>
            </a:r>
            <a:r>
              <a:rPr lang="ru-RU" dirty="0"/>
              <a:t>% учителей смогли вовлечь в организацию и проведение сеансов ВКС более 100 обучающихся учреждения (18% от общего количества школьников учреждения). </a:t>
            </a:r>
          </a:p>
        </p:txBody>
      </p:sp>
    </p:spTree>
    <p:extLst>
      <p:ext uri="{BB962C8B-B14F-4D97-AF65-F5344CB8AC3E}">
        <p14:creationId xmlns:p14="http://schemas.microsoft.com/office/powerpoint/2010/main" val="18349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60345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Мониторинговые исследования Ресурсного центра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441380"/>
            <a:ext cx="2893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Участие в сеансах ВКС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7137234"/>
              </p:ext>
            </p:extLst>
          </p:nvPr>
        </p:nvGraphicFramePr>
        <p:xfrm>
          <a:off x="683568" y="2060848"/>
          <a:ext cx="763284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8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84273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Инновационная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деятельность учреждения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2016-2017 учебном году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5488805"/>
              </p:ext>
            </p:extLst>
          </p:nvPr>
        </p:nvGraphicFramePr>
        <p:xfrm>
          <a:off x="218819" y="1772816"/>
          <a:ext cx="8424935" cy="415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II &amp;fcy;&amp;iecy;&amp;scy;&amp;tcy;&amp;icy;&amp;vcy;&amp;acy;&amp;lcy;&amp;softcy; &amp;rcy;&amp;iecy;&amp;gcy;&amp;icy;&amp;ocy;&amp;ncy;&amp;acy;&amp;lcy;&amp;softcy;&amp;ncy;&amp;ycy;&amp;khcy; &amp;icy;&amp;ncy;&amp;ncy;&amp;ocy;&amp;vcy;&amp;acy;&amp;tscy;&amp;icy;&amp;ocy;&amp;ncy;&amp;ncy;&amp;ycy;&amp;khcy; &amp;pcy;&amp;lcy;&amp;ocy;&amp;shchcy;&amp;acy;&amp;dcy;&amp;ocy;&amp;kcy; «&amp;Icy;&amp;ncy;&amp;ncy;&amp;ocy;&amp;vcy;&amp;acy;&amp;tscy;&amp;icy;&amp;ocy;&amp;ncy;&amp;ncy;&amp;ocy;&amp;iecy; &amp;ocy;&amp;bcy;&amp;rcy;&amp;acy;&amp;zcy;&amp;ocy;&amp;vcy;&amp;acy;&amp;tcy;&amp;iecy;&amp;lcy;&amp;softcy;&amp;ncy;&amp;ocy;&amp;iecy; &amp;pcy;&amp;rcy;&amp;ocy;&amp;scy;&amp;tcy;&amp;rcy;&amp;acy;&amp;ncy;&amp;scy;&amp;tcy;&amp;vcy;&amp;ocy; &amp;Vcy;&amp;ocy;&amp;lcy;&amp;gcy;&amp;ocy;&amp;gcy;&amp;rcy;&amp;acy;&amp;dcy;&amp;scy;&amp;kcy;&amp;ocy;&amp;jcy; &amp;ocy;&amp;bcy;&amp;lcy;&amp;acy;&amp;scy;&amp;tcy;&amp;icy;: &amp;pcy;&amp;rcy;&amp;ocy;&amp;bcy;&amp;lcy;&amp;iecy;&amp;mcy;&amp;ycy;, &amp;dcy;&amp;ocy;&amp;scy;&amp;tcy;&amp;icy;&amp;zhcy;&amp;iecy;&amp;ncy;&amp;icy;&amp;yacy;, &amp;gcy;&amp;rcy;&amp;acy;&amp;ncy;&amp;icy;&amp;tscy;&amp;ycy; &amp;rcy;&amp;acy;&amp;scy;&amp;shcy;&amp;icy;&amp;rcy;&amp;iecy;&amp;ncy;&amp;icy;&amp;yacy;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9" y="204440"/>
            <a:ext cx="1484333" cy="1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&amp;Ecy;&amp;mcy;&amp;bcy;&amp;lcy;&amp;iecy;&amp;mcy;&amp;acy; &amp;ncy;&amp;ocy;&amp;vcy;&amp;acy;&amp;yacy;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440"/>
            <a:ext cx="1393990" cy="128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tn.volgograd.ru/other/gerby-regionov/gerby-inspektsiy/3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6926" y="332656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Мониторинговые исследования Ресурсного центра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1004" y="1163653"/>
            <a:ext cx="5073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Применение инновационных технологий</a:t>
            </a:r>
            <a:endParaRPr lang="ru-RU" dirty="0"/>
          </a:p>
          <a:p>
            <a:pPr algn="ctr"/>
            <a:r>
              <a:rPr lang="ru-RU" b="1" dirty="0"/>
              <a:t>(методов обучения и педагогических приемов)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течение последних трех лет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777456"/>
              </p:ext>
            </p:extLst>
          </p:nvPr>
        </p:nvGraphicFramePr>
        <p:xfrm>
          <a:off x="467544" y="2111035"/>
          <a:ext cx="80648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9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60345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Мониторинговые исследования Ресурсного центра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0645" y="1315451"/>
            <a:ext cx="4414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Готовность к освоению инновационных </a:t>
            </a:r>
            <a:endParaRPr lang="ru-RU" b="1" dirty="0" smtClean="0"/>
          </a:p>
          <a:p>
            <a:pPr algn="ctr"/>
            <a:r>
              <a:rPr lang="ru-RU" b="1" dirty="0" smtClean="0"/>
              <a:t>педагогических </a:t>
            </a:r>
            <a:r>
              <a:rPr lang="ru-RU" b="1" dirty="0"/>
              <a:t>технологий </a:t>
            </a:r>
            <a:endParaRPr lang="ru-RU" dirty="0"/>
          </a:p>
          <a:p>
            <a:pPr algn="ctr"/>
            <a:r>
              <a:rPr lang="ru-RU" b="1" dirty="0"/>
              <a:t>в рамках сеансов ВКС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5341349"/>
              </p:ext>
            </p:extLst>
          </p:nvPr>
        </p:nvGraphicFramePr>
        <p:xfrm>
          <a:off x="429074" y="2348880"/>
          <a:ext cx="684271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5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238" y="1700808"/>
            <a:ext cx="79432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Высокий уровень квалификации </a:t>
            </a:r>
          </a:p>
          <a:p>
            <a:pPr algn="ctr"/>
            <a:r>
              <a:rPr lang="ru-RU" sz="2000" b="1" dirty="0" smtClean="0"/>
              <a:t>руководящих и педагогических работников ОУ </a:t>
            </a:r>
          </a:p>
          <a:p>
            <a:pPr algn="ctr"/>
            <a:r>
              <a:rPr lang="ru-RU" sz="2000" b="1" dirty="0" err="1" smtClean="0"/>
              <a:t>Городищенского</a:t>
            </a:r>
            <a:r>
              <a:rPr lang="ru-RU" sz="2000" b="1" dirty="0" smtClean="0"/>
              <a:t> муниципального района оценили</a:t>
            </a:r>
          </a:p>
          <a:p>
            <a:pPr algn="ctr"/>
            <a:r>
              <a:rPr lang="ru-RU" sz="2000" dirty="0" smtClean="0"/>
              <a:t> школы Волгоградской области 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/>
              <a:t>г.г</a:t>
            </a:r>
            <a:r>
              <a:rPr lang="ru-RU" sz="2000" dirty="0"/>
              <a:t>.  Новоаннинский, Фролово, Михайловка, Камышин, </a:t>
            </a:r>
            <a:endParaRPr lang="ru-RU" sz="2000" dirty="0" smtClean="0"/>
          </a:p>
          <a:p>
            <a:pPr algn="ctr"/>
            <a:r>
              <a:rPr lang="ru-RU" sz="2000" dirty="0" smtClean="0"/>
              <a:t>Николаевск</a:t>
            </a:r>
            <a:r>
              <a:rPr lang="ru-RU" sz="2000" dirty="0"/>
              <a:t>, Дубовка, Жирновск, </a:t>
            </a:r>
            <a:r>
              <a:rPr lang="ru-RU" sz="2000" dirty="0" smtClean="0"/>
              <a:t>ряда </a:t>
            </a:r>
            <a:r>
              <a:rPr lang="ru-RU" sz="2000" dirty="0"/>
              <a:t>сельских населенных пунктов), </a:t>
            </a:r>
            <a:endParaRPr lang="ru-RU" sz="2000" dirty="0" smtClean="0"/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также </a:t>
            </a:r>
            <a:r>
              <a:rPr lang="ru-RU" sz="2000" dirty="0" smtClean="0"/>
              <a:t>г. Элисты, г. Санкт-Петербурга,</a:t>
            </a:r>
          </a:p>
          <a:p>
            <a:pPr algn="ctr"/>
            <a:r>
              <a:rPr lang="ru-RU" sz="2000" dirty="0" smtClean="0"/>
              <a:t>г</a:t>
            </a:r>
            <a:r>
              <a:rPr lang="ru-RU" sz="2000" dirty="0"/>
              <a:t>. </a:t>
            </a:r>
            <a:r>
              <a:rPr lang="ru-RU" sz="2000" dirty="0" smtClean="0"/>
              <a:t>Уржума </a:t>
            </a:r>
            <a:r>
              <a:rPr lang="ru-RU" sz="2000" dirty="0"/>
              <a:t>Кировской области, г. </a:t>
            </a:r>
            <a:r>
              <a:rPr lang="ru-RU" sz="2000" dirty="0" smtClean="0"/>
              <a:t>Тулы, </a:t>
            </a:r>
          </a:p>
          <a:p>
            <a:pPr algn="ctr"/>
            <a:r>
              <a:rPr lang="ru-RU" sz="2000" dirty="0" smtClean="0"/>
              <a:t>г</a:t>
            </a:r>
            <a:r>
              <a:rPr lang="ru-RU" sz="2000" dirty="0"/>
              <a:t>. </a:t>
            </a:r>
            <a:r>
              <a:rPr lang="ru-RU" sz="2000" dirty="0" smtClean="0"/>
              <a:t>Шумерли Чувашии  </a:t>
            </a:r>
            <a:r>
              <a:rPr lang="ru-RU" sz="2000" dirty="0"/>
              <a:t>и других регионов России.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674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760639" cy="6810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ИТОГИ 2016-2017 учебного  года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28753"/>
            <a:ext cx="7161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МБОУ ГСШ № 3 – победитель ТОП-15 лидеров </a:t>
            </a:r>
          </a:p>
          <a:p>
            <a:pPr algn="ctr"/>
            <a:r>
              <a:rPr lang="ru-RU" sz="2000" b="1" dirty="0" smtClean="0"/>
              <a:t>Всероссийской национальной образовательной программы </a:t>
            </a:r>
          </a:p>
          <a:p>
            <a:pPr algn="ctr"/>
            <a:r>
              <a:rPr lang="ru-RU" sz="2000" b="1" dirty="0" smtClean="0"/>
              <a:t>«Гимназический союз России»</a:t>
            </a:r>
            <a:endParaRPr lang="ru-RU" sz="2000" b="1" dirty="0"/>
          </a:p>
        </p:txBody>
      </p:sp>
      <p:pic>
        <p:nvPicPr>
          <p:cNvPr id="9" name="Рисунок 8" descr="http://s017.radikal.ru/i408/1503/e7/6f330506bac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5" b="45077"/>
          <a:stretch/>
        </p:blipFill>
        <p:spPr bwMode="auto">
          <a:xfrm>
            <a:off x="791580" y="2492896"/>
            <a:ext cx="6513120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73" y="258060"/>
            <a:ext cx="6984776" cy="11204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Планирование сеансов ВКС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2017-2018 учебный  год и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участие в них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811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руководителей и педагогов: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распространение опыта работы учителями МБОУ ГСШ № 3;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распространение опыта работы учителями </a:t>
            </a:r>
            <a:r>
              <a:rPr lang="ru-RU" dirty="0" smtClean="0"/>
              <a:t>РМО</a:t>
            </a:r>
            <a:r>
              <a:rPr lang="ru-RU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бинарных сеансов;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роведение Фестиваля-конкурса </a:t>
            </a:r>
            <a:r>
              <a:rPr lang="ru-RU" dirty="0"/>
              <a:t>профессионального мастерства «На шаг впереди</a:t>
            </a:r>
            <a:r>
              <a:rPr lang="ru-RU" dirty="0" smtClean="0"/>
              <a:t>!»;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участие </a:t>
            </a:r>
            <a:r>
              <a:rPr lang="ru-RU" dirty="0"/>
              <a:t>в сеансах ВКС в качестве </a:t>
            </a:r>
            <a:r>
              <a:rPr lang="ru-RU" dirty="0" smtClean="0"/>
              <a:t>слушателей.</a:t>
            </a:r>
          </a:p>
          <a:p>
            <a:pPr algn="ctr"/>
            <a:r>
              <a:rPr lang="ru-RU" b="1" dirty="0" smtClean="0"/>
              <a:t>Для обучающихся: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организация </a:t>
            </a:r>
            <a:r>
              <a:rPr lang="ru-RU" dirty="0"/>
              <a:t>и проведение игр учителями-предметниками (английский язык, технология и др.);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проведение </a:t>
            </a:r>
            <a:r>
              <a:rPr lang="ru-RU" dirty="0"/>
              <a:t>фестиваля-конкурса исследовательских работ «Открытие состоялось!» (для обучающихся 5-9-х классов);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осещение сеансов ВКС по вопросу подготовки выпускников к ГИА – 2018.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/>
          </a:p>
        </p:txBody>
      </p:sp>
      <p:pic>
        <p:nvPicPr>
          <p:cNvPr id="19" name="Рисунок 18" descr="http://gtn.volgograd.ru/other/gerby-regionov/gerby-inspektsiy/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2.bp.blogspot.com/-Kjg1jEXo_wk/VOGWR4oOkoI/AAAAAAAAAQg/-19C5YXTdJI/s1600/%D0%A1%D0%BB%D0%B0%D0%B9%D0%B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472285" y="260648"/>
            <a:ext cx="14554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5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200800" cy="1171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11541"/>
            <a:ext cx="61744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>
                <a:latin typeface="Bookman Old Style" pitchFamily="18" charset="0"/>
              </a:rPr>
              <a:t>Приглашаем </a:t>
            </a:r>
            <a:endParaRPr lang="ru-RU" altLang="ru-RU" sz="2800" b="1" u="sng" dirty="0" smtClean="0"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latin typeface="Bookman Old Style" pitchFamily="18" charset="0"/>
              </a:rPr>
              <a:t>к </a:t>
            </a:r>
            <a:r>
              <a:rPr lang="ru-RU" altLang="ru-RU" sz="2800" b="1" u="sng" dirty="0">
                <a:latin typeface="Bookman Old Style" pitchFamily="18" charset="0"/>
              </a:rPr>
              <a:t>сотрудничеству: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ru-RU" sz="1400" b="1" u="sng" dirty="0"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Адрес: Волгоградская область, 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            </a:t>
            </a:r>
            <a:r>
              <a:rPr lang="ru-RU" altLang="ru-RU" b="1" dirty="0" err="1">
                <a:latin typeface="Bookman Old Style" pitchFamily="18" charset="0"/>
              </a:rPr>
              <a:t>р.п</a:t>
            </a:r>
            <a:r>
              <a:rPr lang="ru-RU" altLang="ru-RU" b="1" dirty="0">
                <a:latin typeface="Bookman Old Style" pitchFamily="18" charset="0"/>
              </a:rPr>
              <a:t>. Городище, ул. </a:t>
            </a:r>
            <a:r>
              <a:rPr lang="ru-RU" altLang="ru-RU" b="1" dirty="0" err="1">
                <a:latin typeface="Bookman Old Style" pitchFamily="18" charset="0"/>
              </a:rPr>
              <a:t>Новоселовская</a:t>
            </a:r>
            <a:r>
              <a:rPr lang="ru-RU" altLang="ru-RU" b="1" dirty="0">
                <a:latin typeface="Bookman Old Style" pitchFamily="18" charset="0"/>
              </a:rPr>
              <a:t>, 5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Телефон: 8(84468) 3-46-50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latin typeface="Bookman Old Style" pitchFamily="18" charset="0"/>
              </a:rPr>
              <a:t>E-mail: </a:t>
            </a:r>
            <a:r>
              <a:rPr lang="en-US" altLang="ru-RU" b="1" dirty="0">
                <a:latin typeface="Bookman Old Style" pitchFamily="18" charset="0"/>
                <a:hlinkClick r:id="rId2"/>
              </a:rPr>
              <a:t>gor-school_3@mail.ru</a:t>
            </a:r>
            <a:r>
              <a:rPr lang="en-US" altLang="ru-RU" b="1" dirty="0">
                <a:latin typeface="Bookman Old Style" pitchFamily="18" charset="0"/>
              </a:rPr>
              <a:t> </a:t>
            </a:r>
            <a:endParaRPr lang="ru-RU" altLang="ru-RU" b="1" dirty="0"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Адрес сайта: </a:t>
            </a:r>
            <a:r>
              <a:rPr lang="ru-RU" altLang="ru-RU" b="1" u="sng" dirty="0">
                <a:latin typeface="Bookman Old Style" pitchFamily="18" charset="0"/>
                <a:hlinkClick r:id="rId3" tooltip="http://gor3.volgogradschool.ru"/>
              </a:rPr>
              <a:t>http://gor3.volgogradschool.ru</a:t>
            </a:r>
            <a:endParaRPr lang="en-US" altLang="ru-RU" b="1" dirty="0">
              <a:latin typeface="Bookman Old Style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Bookman Old Style" pitchFamily="18" charset="0"/>
              </a:rPr>
              <a:t>Директор: </a:t>
            </a:r>
            <a:r>
              <a:rPr lang="ru-RU" altLang="ru-RU" b="1" dirty="0" err="1">
                <a:latin typeface="Bookman Old Style" pitchFamily="18" charset="0"/>
              </a:rPr>
              <a:t>Зимарина</a:t>
            </a:r>
            <a:r>
              <a:rPr lang="ru-RU" altLang="ru-RU" b="1" dirty="0">
                <a:latin typeface="Bookman Old Style" pitchFamily="18" charset="0"/>
              </a:rPr>
              <a:t> Ольга Владимировна </a:t>
            </a:r>
            <a:endParaRPr lang="ru-RU" altLang="ru-RU" dirty="0">
              <a:latin typeface="Bookman Old Style" pitchFamily="18" charset="0"/>
            </a:endParaRPr>
          </a:p>
        </p:txBody>
      </p:sp>
      <p:pic>
        <p:nvPicPr>
          <p:cNvPr id="6" name="Picture 9" descr="Скачать с микрофоном картинки и фото на телефон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6068" r="39212" b="7298"/>
          <a:stretch>
            <a:fillRect/>
          </a:stretch>
        </p:blipFill>
        <p:spPr bwMode="auto">
          <a:xfrm>
            <a:off x="7116273" y="2211541"/>
            <a:ext cx="1811446" cy="21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Ecy;&amp;mcy;&amp;bcy;&amp;lcy;&amp;iecy;&amp;mcy;&amp;acy; &amp;ncy;&amp;ocy;&amp;vcy;&amp;acy;&amp;yacy;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1030678" cy="94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gtn.volgograd.ru/other/gerby-regionov/gerby-inspektsiy/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15">
            <a:off x="6062307" y="6133274"/>
            <a:ext cx="488198" cy="45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2.bp.blogspot.com/-Kjg1jEXo_wk/VOGWR4oOkoI/AAAAAAAAAQg/-19C5YXTdJI/s1600/%D0%A1%D0%BB%D0%B0%D0%B9%D0%B4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090664" y="260648"/>
            <a:ext cx="1837055" cy="1785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6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38876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Применение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профессиональных стандартов -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430" y="1196943"/>
            <a:ext cx="6626963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о</a:t>
            </a:r>
            <a:r>
              <a:rPr lang="ru-RU" sz="2000" b="1" dirty="0" smtClean="0"/>
              <a:t>дно из  приоритетных инновационных направлений деятельности  МБОУ ГСШ № 3 . </a:t>
            </a:r>
            <a:endParaRPr lang="ru-RU" sz="2000" b="1" dirty="0"/>
          </a:p>
        </p:txBody>
      </p:sp>
      <p:pic>
        <p:nvPicPr>
          <p:cNvPr id="6" name="Рисунок 5" descr="C:\Users\Murzilka\Desktop\Фото\Открытие окружного семинар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0243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urzilka\Desktop\Фото\Работа секци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10" y="2587887"/>
            <a:ext cx="2952328" cy="220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II &amp;fcy;&amp;iecy;&amp;scy;&amp;tcy;&amp;icy;&amp;vcy;&amp;acy;&amp;lcy;&amp;softcy; &amp;rcy;&amp;iecy;&amp;gcy;&amp;icy;&amp;ocy;&amp;ncy;&amp;acy;&amp;lcy;&amp;softcy;&amp;ncy;&amp;ycy;&amp;khcy; &amp;icy;&amp;ncy;&amp;ncy;&amp;ocy;&amp;vcy;&amp;acy;&amp;tscy;&amp;icy;&amp;ocy;&amp;ncy;&amp;ncy;&amp;ycy;&amp;khcy; &amp;pcy;&amp;lcy;&amp;ocy;&amp;shchcy;&amp;acy;&amp;dcy;&amp;ocy;&amp;kcy; «&amp;Icy;&amp;ncy;&amp;ncy;&amp;ocy;&amp;vcy;&amp;acy;&amp;tscy;&amp;icy;&amp;ocy;&amp;ncy;&amp;ncy;&amp;ocy;&amp;iecy; &amp;ocy;&amp;bcy;&amp;rcy;&amp;acy;&amp;zcy;&amp;ocy;&amp;vcy;&amp;acy;&amp;tcy;&amp;iecy;&amp;lcy;&amp;softcy;&amp;ncy;&amp;ocy;&amp;iecy; &amp;pcy;&amp;rcy;&amp;ocy;&amp;scy;&amp;tcy;&amp;rcy;&amp;acy;&amp;ncy;&amp;scy;&amp;tcy;&amp;vcy;&amp;ocy; &amp;Vcy;&amp;ocy;&amp;lcy;&amp;gcy;&amp;ocy;&amp;gcy;&amp;rcy;&amp;acy;&amp;dcy;&amp;scy;&amp;kcy;&amp;ocy;&amp;jcy; &amp;ocy;&amp;bcy;&amp;lcy;&amp;acy;&amp;scy;&amp;tcy;&amp;icy;: &amp;pcy;&amp;rcy;&amp;ocy;&amp;bcy;&amp;lcy;&amp;iecy;&amp;mcy;&amp;ycy;, &amp;dcy;&amp;ocy;&amp;scy;&amp;tcy;&amp;icy;&amp;zhcy;&amp;iecy;&amp;ncy;&amp;icy;&amp;yacy;, &amp;gcy;&amp;rcy;&amp;acy;&amp;ncy;&amp;icy;&amp;tscy;&amp;ycy; &amp;rcy;&amp;acy;&amp;scy;&amp;shcy;&amp;icy;&amp;rcy;&amp;iecy;&amp;ncy;&amp;icy;&amp;yacy;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0101"/>
            <a:ext cx="1727595" cy="12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183" y="26865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Промежуточные результаты 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анного направления: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430" y="1091245"/>
            <a:ext cx="6769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/>
              <a:t>обновление нормативно-правовой базы (локальные нормативные акты, должностные инструкции, социальный паспорт учреждения и другие);</a:t>
            </a:r>
          </a:p>
        </p:txBody>
      </p:sp>
      <p:pic>
        <p:nvPicPr>
          <p:cNvPr id="9" name="Picture 2" descr="III &amp;fcy;&amp;iecy;&amp;scy;&amp;tcy;&amp;icy;&amp;vcy;&amp;acy;&amp;lcy;&amp;softcy; &amp;rcy;&amp;iecy;&amp;gcy;&amp;icy;&amp;ocy;&amp;ncy;&amp;acy;&amp;lcy;&amp;softcy;&amp;ncy;&amp;ycy;&amp;khcy; &amp;icy;&amp;ncy;&amp;ncy;&amp;ocy;&amp;vcy;&amp;acy;&amp;tscy;&amp;icy;&amp;ocy;&amp;ncy;&amp;ncy;&amp;ycy;&amp;khcy; &amp;pcy;&amp;lcy;&amp;ocy;&amp;shchcy;&amp;acy;&amp;dcy;&amp;ocy;&amp;kcy; «&amp;Icy;&amp;ncy;&amp;ncy;&amp;ocy;&amp;vcy;&amp;acy;&amp;tscy;&amp;icy;&amp;ocy;&amp;ncy;&amp;ncy;&amp;ocy;&amp;iecy; &amp;ocy;&amp;bcy;&amp;rcy;&amp;acy;&amp;zcy;&amp;ocy;&amp;vcy;&amp;acy;&amp;tcy;&amp;iecy;&amp;lcy;&amp;softcy;&amp;ncy;&amp;ocy;&amp;iecy; &amp;pcy;&amp;rcy;&amp;ocy;&amp;scy;&amp;tcy;&amp;rcy;&amp;acy;&amp;ncy;&amp;scy;&amp;tcy;&amp;vcy;&amp;ocy; &amp;Vcy;&amp;ocy;&amp;lcy;&amp;gcy;&amp;ocy;&amp;gcy;&amp;rcy;&amp;acy;&amp;dcy;&amp;scy;&amp;kcy;&amp;ocy;&amp;jcy; &amp;ocy;&amp;bcy;&amp;lcy;&amp;acy;&amp;scy;&amp;tcy;&amp;icy;: &amp;pcy;&amp;rcy;&amp;ocy;&amp;bcy;&amp;lcy;&amp;iecy;&amp;mcy;&amp;ycy;, &amp;dcy;&amp;ocy;&amp;scy;&amp;tcy;&amp;icy;&amp;zhcy;&amp;iecy;&amp;ncy;&amp;icy;&amp;yacy;, &amp;gcy;&amp;rcy;&amp;acy;&amp;ncy;&amp;icy;&amp;tscy;&amp;ycy; &amp;rcy;&amp;acy;&amp;scy;&amp;shcy;&amp;icy;&amp;rcy;&amp;iecy;&amp;ncy;&amp;icy;&amp;ya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0101"/>
            <a:ext cx="1727595" cy="12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441" y="2014575"/>
            <a:ext cx="82081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совершенствование профессиональных компетенций руководящих и педагогических кадров;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апробация инновационных </a:t>
            </a:r>
            <a:r>
              <a:rPr lang="ru-RU" dirty="0" smtClean="0"/>
              <a:t>технологий </a:t>
            </a:r>
            <a:r>
              <a:rPr lang="ru-RU" dirty="0"/>
              <a:t>в организации и проведении урочных и внеурочных мероприятий в контексте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</a:t>
            </a:r>
            <a:r>
              <a:rPr lang="ru-RU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к</a:t>
            </a:r>
            <a:r>
              <a:rPr lang="ru-RU" dirty="0" smtClean="0"/>
              <a:t>лассификация и систематизация работы с различным контингентом обучающихся;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рганизация и проведения семинарских занятий для руководящих и педагогических работников ОУ Волгоградской области и других регионов России;</a:t>
            </a: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распространение опыта работы учреждения и отдельных педагогических </a:t>
            </a:r>
            <a:r>
              <a:rPr lang="ru-RU" dirty="0" smtClean="0"/>
              <a:t>кадров.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0839" y="388767"/>
            <a:ext cx="536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Ресурсный центр -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17480"/>
            <a:ext cx="6480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стартовая площадка </a:t>
            </a:r>
            <a:r>
              <a:rPr lang="ru-RU" sz="2000" b="1" dirty="0"/>
              <a:t>для распространения опыта работы учителями </a:t>
            </a:r>
            <a:r>
              <a:rPr lang="ru-RU" sz="2000" b="1" dirty="0" err="1"/>
              <a:t>Городищенского</a:t>
            </a:r>
            <a:r>
              <a:rPr lang="ru-RU" sz="2000" b="1" dirty="0"/>
              <a:t> муниципального </a:t>
            </a:r>
            <a:r>
              <a:rPr lang="ru-RU" sz="2000" b="1" dirty="0" smtClean="0"/>
              <a:t>района в 2016-2017 учебном году при участии Фонда поддержки образования г. Санкт-Петербурга. </a:t>
            </a:r>
            <a:endParaRPr lang="ru-RU" sz="2000" b="1" dirty="0"/>
          </a:p>
        </p:txBody>
      </p:sp>
      <p:pic>
        <p:nvPicPr>
          <p:cNvPr id="15" name="Picture 10" descr="http://1.bp.blogspot.com/-azoDP-7dFQc/VOGWV_1mQcI/AAAAAAAAAQo/96H-KTRQ098/s1600/%D0%A1%D0%BB%D0%B0%D0%B9%D0%B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69516"/>
            <a:ext cx="4464496" cy="319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38876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Фонд поддержки образования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17480"/>
            <a:ext cx="6480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smtClean="0">
                <a:latin typeface="Bookman Old Style" pitchFamily="18" charset="0"/>
              </a:rPr>
              <a:t>    Миссия </a:t>
            </a:r>
            <a:r>
              <a:rPr lang="ru-RU" altLang="ru-RU" sz="1600" b="1" dirty="0">
                <a:latin typeface="Bookman Old Style" pitchFamily="18" charset="0"/>
              </a:rPr>
              <a:t>Фонда</a:t>
            </a:r>
            <a:r>
              <a:rPr lang="ru-RU" altLang="ru-RU" sz="1600" dirty="0">
                <a:latin typeface="Bookman Old Style" pitchFamily="18" charset="0"/>
              </a:rPr>
              <a:t> – всемерно стимулировать развитие отечественного образования как системы, позволяющей каждому человеку приобщиться к ценностям национальной и мировой культуры, реализовать свой личностный потенциал и найти достойное место в жизни, тем самым способствуя процветанию государства и общества</a:t>
            </a:r>
            <a:r>
              <a:rPr lang="ru-RU" altLang="ru-RU" sz="1600" dirty="0" smtClean="0">
                <a:latin typeface="Bookman Old Style" pitchFamily="18" charset="0"/>
              </a:rPr>
              <a:t>.</a:t>
            </a:r>
            <a:endParaRPr lang="ru-RU" altLang="ru-RU" sz="1600" dirty="0">
              <a:latin typeface="Bookman Old Style" pitchFamily="18" charset="0"/>
            </a:endParaRPr>
          </a:p>
        </p:txBody>
      </p:sp>
      <p:pic>
        <p:nvPicPr>
          <p:cNvPr id="6" name="Рисунок 5" descr="https://fobr.ru/wp-content/uploads/2015/02/Foto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3"/>
          <a:stretch/>
        </p:blipFill>
        <p:spPr bwMode="auto">
          <a:xfrm>
            <a:off x="893765" y="2487140"/>
            <a:ext cx="5988318" cy="245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1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1348" y="199179"/>
            <a:ext cx="7561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Партнеры Всероссийской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Национальной образовательной программы «Гимназический союз России»</a:t>
            </a:r>
            <a:endParaRPr lang="ru-RU" alt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267" name="Рисунок 3" descr="http://fobr.ru/wp-content/themes/brunelleschi-child/images/minob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81" y="1519535"/>
            <a:ext cx="403701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http://fobr.ru/wp-content/themes/brunelleschi-child/images/gask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62" y="3160960"/>
            <a:ext cx="2457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http://fobr.ru/wp-content/themes/brunelleschi-child/images/polycom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2" y="1586173"/>
            <a:ext cx="1914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http://fobr.ru/wp-content/themes/brunelleschi-child/images/kazrosg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492673"/>
            <a:ext cx="19446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http://fobr.ru/wp-content/themes/brunelleschi-child/images/itmo_horiz_white_r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14" y="4794497"/>
            <a:ext cx="40909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 descr="http://fobr.ru/wp-content/themes/brunelleschi-child/images/croc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86" y="2914650"/>
            <a:ext cx="2555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9" descr="http://fobr.ru/wp-content/themes/brunelleschi-child/images/big_dnevnik.r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2" y="3861048"/>
            <a:ext cx="2657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https://upload.wikimedia.org/wikipedia/commons/thumb/a/a0/%D0%9E%D1%84%D0%B8%D1%81_%D0%BA%D0%BE%D0%BC%D0%BF%D0%B0%D0%BD%D0%B8%D0%B8_%D0%9A%D1%80%D0%BE%D0%BA.JPG/156px-%D0%9E%D1%84%D0%B8%D1%81_%D0%BA%D0%BE%D0%BC%D0%BF%D0%B0%D0%BD%D0%B8%D0%B8_%D0%9A%D1%80%D0%BE%D0%B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61" y="233169"/>
            <a:ext cx="1485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4134" y="274992"/>
            <a:ext cx="7561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itchFamily="18" charset="0"/>
              </a:rPr>
              <a:t>Партнеры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itchFamily="18" charset="0"/>
              </a:rPr>
              <a:t>Всероссийской </a:t>
            </a:r>
            <a:r>
              <a:rPr lang="ru-RU" alt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национальной образовательной программы в </a:t>
            </a:r>
            <a:r>
              <a:rPr lang="ru-RU" altLang="ru-RU" sz="2000" b="1" dirty="0">
                <a:solidFill>
                  <a:srgbClr val="C00000"/>
                </a:solidFill>
                <a:latin typeface="Bookman Old Style" pitchFamily="18" charset="0"/>
              </a:rPr>
              <a:t>Волгоградской области</a:t>
            </a:r>
            <a:endParaRPr lang="ru-RU" altLang="ru-RU" sz="2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1" name="Picture 2" descr="http://kodauto.ru/wp-content/uploads/2015/06/23452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4" b="15424"/>
          <a:stretch>
            <a:fillRect/>
          </a:stretch>
        </p:blipFill>
        <p:spPr bwMode="auto">
          <a:xfrm>
            <a:off x="455601" y="1746275"/>
            <a:ext cx="1981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84138" y="3765550"/>
            <a:ext cx="2582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Bookman Old Style" pitchFamily="18" charset="0"/>
              </a:rPr>
              <a:t>Администрация</a:t>
            </a:r>
          </a:p>
          <a:p>
            <a:pPr algn="ctr" eaLnBrk="1" hangingPunct="1"/>
            <a:r>
              <a:rPr lang="ru-RU" altLang="ru-RU" sz="1600">
                <a:latin typeface="Bookman Old Style" pitchFamily="18" charset="0"/>
              </a:rPr>
              <a:t>Волгоградской области</a:t>
            </a:r>
          </a:p>
        </p:txBody>
      </p:sp>
      <p:pic>
        <p:nvPicPr>
          <p:cNvPr id="12293" name="Picture 4" descr="http://www.agmr.ru/pics/gerb_new_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99" y="1682749"/>
            <a:ext cx="12382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6103938" y="3592513"/>
            <a:ext cx="2952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Администрация</a:t>
            </a:r>
          </a:p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 </a:t>
            </a:r>
            <a:r>
              <a:rPr lang="ru-RU" altLang="ru-RU" sz="1600" dirty="0" err="1">
                <a:latin typeface="Bookman Old Style" pitchFamily="18" charset="0"/>
              </a:rPr>
              <a:t>Городищенского</a:t>
            </a:r>
            <a:r>
              <a:rPr lang="ru-RU" altLang="ru-RU" sz="1600" dirty="0">
                <a:latin typeface="Bookman Old Style" pitchFamily="18" charset="0"/>
              </a:rPr>
              <a:t> муниципального района</a:t>
            </a:r>
          </a:p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Волгоградской области</a:t>
            </a:r>
          </a:p>
        </p:txBody>
      </p:sp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2410580" y="4351338"/>
            <a:ext cx="4197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Федеральная служба по надзору </a:t>
            </a:r>
          </a:p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в сфере связи, информационных технологий и массовых коммуникаций по Волгоградской области и Республике Калмыкия</a:t>
            </a:r>
          </a:p>
        </p:txBody>
      </p:sp>
      <p:pic>
        <p:nvPicPr>
          <p:cNvPr id="12296" name="Picture 6" descr="http://34.rkn.gov.ru/i/lab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765550"/>
            <a:ext cx="30368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11"/>
          <p:cNvSpPr>
            <a:spLocks noChangeArrowheads="1"/>
          </p:cNvSpPr>
          <p:nvPr/>
        </p:nvSpPr>
        <p:spPr bwMode="auto">
          <a:xfrm>
            <a:off x="2832100" y="1348656"/>
            <a:ext cx="3473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Образовательные организации </a:t>
            </a:r>
          </a:p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Волгоградской области – </a:t>
            </a:r>
          </a:p>
          <a:p>
            <a:pPr algn="ctr" eaLnBrk="1" hangingPunct="1"/>
            <a:r>
              <a:rPr lang="ru-RU" altLang="ru-RU" sz="1600" dirty="0">
                <a:latin typeface="Bookman Old Style" pitchFamily="18" charset="0"/>
              </a:rPr>
              <a:t>участники Программы</a:t>
            </a:r>
            <a:endParaRPr lang="ru-RU" altLang="ru-RU" sz="1600" dirty="0"/>
          </a:p>
        </p:txBody>
      </p:sp>
      <p:pic>
        <p:nvPicPr>
          <p:cNvPr id="12298" name="Picture 8" descr="http://anedu.ru/uo/media/k2/items/cache/52ec984cc72302fd412e2aa145a6526c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7173" r="7721" b="3174"/>
          <a:stretch>
            <a:fillRect/>
          </a:stretch>
        </p:blipFill>
        <p:spPr bwMode="auto">
          <a:xfrm>
            <a:off x="3654424" y="2178918"/>
            <a:ext cx="1709663" cy="15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://2.bp.blogspot.com/-Kjg1jEXo_wk/VOGWR4oOkoI/AAAAAAAAAQg/-19C5YXTdJI/s1600/%D0%A1%D0%BB%D0%B0%D0%B9%D0%B4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740351" y="289896"/>
            <a:ext cx="1149679" cy="110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22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460346"/>
            <a:ext cx="536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Роль сеансов ВКС: 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http://2.bp.blogspot.com/-Kjg1jEXo_wk/VOGWR4oOkoI/AAAAAAAAAQg/-19C5YXTdJI/s1600/%D0%A1%D0%BB%D0%B0%D0%B9%D0%B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2835" r="55443" b="23561"/>
          <a:stretch/>
        </p:blipFill>
        <p:spPr bwMode="auto">
          <a:xfrm>
            <a:off x="7271791" y="146867"/>
            <a:ext cx="1761373" cy="153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68507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руководящим </a:t>
            </a:r>
            <a:r>
              <a:rPr lang="ru-RU" sz="2000" dirty="0"/>
              <a:t>и педагогическим кадрам отдаленных школ представлена возможность  продемонстрировать достижения и инновационные находки в управлении школой, воспитании обучающихся, методике преподавания учебных предметов, </a:t>
            </a:r>
            <a:r>
              <a:rPr lang="ru-RU" sz="2000" dirty="0" smtClean="0"/>
              <a:t>организации внеурочной </a:t>
            </a:r>
            <a:r>
              <a:rPr lang="ru-RU" sz="2000" dirty="0"/>
              <a:t>деятельности.</a:t>
            </a:r>
            <a:endParaRPr lang="ru-RU" sz="2000" b="1" dirty="0"/>
          </a:p>
        </p:txBody>
      </p:sp>
      <p:pic>
        <p:nvPicPr>
          <p:cNvPr id="16" name="Рисунок 15" descr="C:\Users\Murzilka\Desktop\2016-2017 учебный год\ФОТО-2016\Фото\DSCF36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29" y="2969987"/>
            <a:ext cx="367612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9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1151</Words>
  <Application>Microsoft Office PowerPoint</Application>
  <PresentationFormat>Экран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Инновационная  деятельность учреждения  в 2016-2017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распространения опыта в 2016-2017 учебном  году</vt:lpstr>
      <vt:lpstr>Формы распространения опыта в 2016-2017 учебном  году</vt:lpstr>
      <vt:lpstr>Формы распространения опыта в 2016-2017 учебном  году</vt:lpstr>
      <vt:lpstr>ИТОГИ 2016-2017 учебного  года</vt:lpstr>
      <vt:lpstr>ИТОГИ 2016-2017 учебного  года</vt:lpstr>
      <vt:lpstr>ИТОГИ 2016-2017 учебного  года</vt:lpstr>
      <vt:lpstr>ИТОГИ 2016-2017 учебного  года</vt:lpstr>
      <vt:lpstr>ИТОГИ 2016-2017 учебного 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2016-2017 учебного  года</vt:lpstr>
      <vt:lpstr>ИТОГИ 2016-2017 учебного  года</vt:lpstr>
      <vt:lpstr>Планирование сеансов ВКС  на 2017-2018 учебный  год и  участие в них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Murzilka</cp:lastModifiedBy>
  <cp:revision>57</cp:revision>
  <dcterms:created xsi:type="dcterms:W3CDTF">2013-07-29T17:42:42Z</dcterms:created>
  <dcterms:modified xsi:type="dcterms:W3CDTF">2017-08-31T14:32:01Z</dcterms:modified>
</cp:coreProperties>
</file>