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8" r:id="rId3"/>
    <p:sldId id="292" r:id="rId4"/>
    <p:sldId id="293" r:id="rId5"/>
    <p:sldId id="295" r:id="rId6"/>
    <p:sldId id="296" r:id="rId7"/>
    <p:sldId id="300" r:id="rId8"/>
    <p:sldId id="297" r:id="rId9"/>
    <p:sldId id="323" r:id="rId10"/>
    <p:sldId id="315" r:id="rId11"/>
    <p:sldId id="317" r:id="rId12"/>
    <p:sldId id="318" r:id="rId13"/>
    <p:sldId id="30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Учиться</c:v>
                </c:pt>
                <c:pt idx="1">
                  <c:v>Общаться с друзьями</c:v>
                </c:pt>
                <c:pt idx="2">
                  <c:v>Участвовать в мероприятиях</c:v>
                </c:pt>
                <c:pt idx="3">
                  <c:v>Посещать библиотеку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0.93</c:v>
                </c:pt>
                <c:pt idx="1">
                  <c:v>1</c:v>
                </c:pt>
                <c:pt idx="2">
                  <c:v>0.84</c:v>
                </c:pt>
                <c:pt idx="3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Учиться</c:v>
                </c:pt>
                <c:pt idx="1">
                  <c:v>Общаться с друзьями</c:v>
                </c:pt>
                <c:pt idx="2">
                  <c:v>Участвовать в мероприятиях</c:v>
                </c:pt>
                <c:pt idx="3">
                  <c:v>Посещать библиотеку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71456"/>
        <c:axId val="28772992"/>
      </c:barChart>
      <c:catAx>
        <c:axId val="2877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772992"/>
        <c:crosses val="autoZero"/>
        <c:auto val="1"/>
        <c:lblAlgn val="ctr"/>
        <c:lblOffset val="100"/>
        <c:noMultiLvlLbl val="0"/>
      </c:catAx>
      <c:valAx>
        <c:axId val="28772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8771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Столбец5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8"/>
                <c:pt idx="0">
                  <c:v>задавать вопросы</c:v>
                </c:pt>
                <c:pt idx="1">
                  <c:v>красиво рисовать</c:v>
                </c:pt>
                <c:pt idx="2">
                  <c:v>быть добрым</c:v>
                </c:pt>
                <c:pt idx="3">
                  <c:v>преодолевать страх</c:v>
                </c:pt>
                <c:pt idx="4">
                  <c:v>общаться</c:v>
                </c:pt>
                <c:pt idx="5">
                  <c:v>помогать другим</c:v>
                </c:pt>
                <c:pt idx="6">
                  <c:v>оформлять портфолио</c:v>
                </c:pt>
                <c:pt idx="7">
                  <c:v>отвечать на вопросы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0.17</c:v>
                </c:pt>
                <c:pt idx="1">
                  <c:v>0.22</c:v>
                </c:pt>
                <c:pt idx="2">
                  <c:v>0.28000000000000003</c:v>
                </c:pt>
                <c:pt idx="3">
                  <c:v>0.34</c:v>
                </c:pt>
                <c:pt idx="4">
                  <c:v>0.42</c:v>
                </c:pt>
                <c:pt idx="5">
                  <c:v>0.56999999999999995</c:v>
                </c:pt>
                <c:pt idx="6">
                  <c:v>0.56999999999999995</c:v>
                </c:pt>
                <c:pt idx="7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78720"/>
        <c:axId val="28880256"/>
      </c:barChart>
      <c:catAx>
        <c:axId val="2887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880256"/>
        <c:crosses val="autoZero"/>
        <c:auto val="1"/>
        <c:lblAlgn val="ctr"/>
        <c:lblOffset val="100"/>
        <c:noMultiLvlLbl val="0"/>
      </c:catAx>
      <c:valAx>
        <c:axId val="288802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887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E0448-2BC5-4311-8C14-DA8C5C3FB813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E138-827D-4743-BC99-478FA42B3E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vector.com/i/free-vector-vector-sun-album_002221_Su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&amp;Ecy;&amp;mcy;&amp;bcy;&amp;lcy;&amp;iecy;&amp;mcy;&amp;acy; &amp;ncy;&amp;ocy;&amp;vcy;&amp;acy;&amp;yacy;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903226"/>
            <a:ext cx="1080120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55777" y="771113"/>
            <a:ext cx="6576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Monotype Corsiva" panose="03010101010201010101" pitchFamily="66" charset="0"/>
              </a:rPr>
              <a:t>Сетевой </a:t>
            </a:r>
            <a:r>
              <a:rPr lang="ru-RU" sz="2400" b="1" dirty="0" smtClean="0">
                <a:latin typeface="Monotype Corsiva" panose="03010101010201010101" pitchFamily="66" charset="0"/>
              </a:rPr>
              <a:t>социально-педагогический </a:t>
            </a:r>
            <a:r>
              <a:rPr lang="ru-RU" sz="2400" b="1" dirty="0">
                <a:latin typeface="Monotype Corsiva" panose="03010101010201010101" pitchFamily="66" charset="0"/>
              </a:rPr>
              <a:t>проект</a:t>
            </a:r>
            <a:endParaRPr lang="ru-RU" sz="2400" dirty="0"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>
                <a:latin typeface="Monotype Corsiva" panose="03010101010201010101" pitchFamily="66" charset="0"/>
              </a:rPr>
              <a:t> «Одаренные дети МБОУ ГСШ № 3 – </a:t>
            </a:r>
            <a:endParaRPr lang="ru-RU" sz="2400" dirty="0"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>
                <a:latin typeface="Monotype Corsiva" panose="03010101010201010101" pitchFamily="66" charset="0"/>
              </a:rPr>
              <a:t>детям с ограниченными возможностями здоровья»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65313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Авторы:</a:t>
            </a:r>
          </a:p>
          <a:p>
            <a:pPr algn="just"/>
            <a:r>
              <a:rPr lang="ru-RU" b="1" dirty="0">
                <a:latin typeface="Bookman Old Style" panose="02050604050505020204" pitchFamily="18" charset="0"/>
              </a:rPr>
              <a:t>   </a:t>
            </a:r>
            <a:r>
              <a:rPr lang="ru-RU" b="1" dirty="0" err="1">
                <a:latin typeface="Bookman Old Style" panose="02050604050505020204" pitchFamily="18" charset="0"/>
              </a:rPr>
              <a:t>Зимарина</a:t>
            </a:r>
            <a:r>
              <a:rPr lang="ru-RU" b="1" dirty="0">
                <a:latin typeface="Bookman Old Style" panose="02050604050505020204" pitchFamily="18" charset="0"/>
              </a:rPr>
              <a:t> Ольга Владимировна, </a:t>
            </a:r>
            <a:r>
              <a:rPr lang="ru-RU" dirty="0">
                <a:latin typeface="Bookman Old Style" panose="02050604050505020204" pitchFamily="18" charset="0"/>
              </a:rPr>
              <a:t>директор МБОУ ГСШ № 3  Волгоградской области, </a:t>
            </a:r>
            <a:r>
              <a:rPr lang="ru-RU" dirty="0">
                <a:latin typeface="Bookman Old Style" panose="02050604050505020204" pitchFamily="18" charset="0"/>
              </a:rPr>
              <a:t>Почетный работник общего образования </a:t>
            </a:r>
            <a:r>
              <a:rPr lang="ru-RU" dirty="0" smtClean="0">
                <a:latin typeface="Bookman Old Style" panose="02050604050505020204" pitchFamily="18" charset="0"/>
              </a:rPr>
              <a:t>РФ;</a:t>
            </a:r>
            <a:endParaRPr lang="ru-RU" dirty="0">
              <a:latin typeface="Bookman Old Style" panose="02050604050505020204" pitchFamily="18" charset="0"/>
            </a:endParaRPr>
          </a:p>
          <a:p>
            <a:pPr algn="just"/>
            <a:r>
              <a:rPr lang="ru-RU" b="1" dirty="0">
                <a:latin typeface="Bookman Old Style" panose="02050604050505020204" pitchFamily="18" charset="0"/>
              </a:rPr>
              <a:t>   Толмачева  Елена Викторовна, </a:t>
            </a:r>
            <a:r>
              <a:rPr lang="ru-RU" dirty="0">
                <a:latin typeface="Bookman Old Style" panose="02050604050505020204" pitchFamily="18" charset="0"/>
              </a:rPr>
              <a:t>кандидат педагогических наук, заместитель директора по научно-методической </a:t>
            </a:r>
            <a:r>
              <a:rPr lang="ru-RU" dirty="0">
                <a:latin typeface="Bookman Old Style" panose="02050604050505020204" pitchFamily="18" charset="0"/>
              </a:rPr>
              <a:t>работе МБОУ ГСШ № 3  Волгоградской области, </a:t>
            </a:r>
            <a:r>
              <a:rPr lang="ru-RU" dirty="0">
                <a:latin typeface="Bookman Old Style" panose="02050604050505020204" pitchFamily="18" charset="0"/>
              </a:rPr>
              <a:t>Почетный работник общего образования </a:t>
            </a:r>
            <a:r>
              <a:rPr lang="ru-RU" dirty="0" smtClean="0">
                <a:latin typeface="Bookman Old Style" panose="02050604050505020204" pitchFamily="18" charset="0"/>
              </a:rPr>
              <a:t>РФ.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7" name="Рисунок 6" descr="C:\Documents and Settings\Валентина Николаевна\Мои документы\орт в школе\DSC0107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10146" r="10245" b="23684"/>
          <a:stretch/>
        </p:blipFill>
        <p:spPr bwMode="auto">
          <a:xfrm>
            <a:off x="5637018" y="2490075"/>
            <a:ext cx="2880320" cy="1932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0" name="Picture 4" descr="http://sch1sev.ucoz.org/foto5/Mx_fwN0brf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13" y="2457078"/>
            <a:ext cx="1965207" cy="196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41735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Городищенская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углубленным изучением отдельных предметов № 3»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vector.com/i/free-vector-vector-sun-album_002221_Su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&amp;Ecy;&amp;mcy;&amp;bcy;&amp;lcy;&amp;iecy;&amp;mcy;&amp;acy; &amp;ncy;&amp;ocy;&amp;vcy;&amp;acy;&amp;yacy;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91719"/>
            <a:ext cx="1080120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252" y="57788"/>
            <a:ext cx="3693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Зимарина</a:t>
            </a:r>
            <a:r>
              <a:rPr lang="ru-RU" sz="1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О.В., Толмачева Е.В., МБОУ ГСШ № 3</a:t>
            </a:r>
            <a:endParaRPr lang="ru-RU" sz="1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20167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Мониторинг результатов универсальных учебных действий обучающихся </a:t>
            </a:r>
            <a:r>
              <a:rPr lang="ru-RU" b="1" dirty="0" smtClean="0">
                <a:latin typeface="Bookman Old Style" panose="02050604050505020204" pitchFamily="18" charset="0"/>
              </a:rPr>
              <a:t>с </a:t>
            </a:r>
            <a:r>
              <a:rPr lang="ru-RU" b="1" dirty="0">
                <a:latin typeface="Bookman Old Style" panose="02050604050505020204" pitchFamily="18" charset="0"/>
              </a:rPr>
              <a:t>ОВЗ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1249" y="1353444"/>
            <a:ext cx="3932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Больше всего в школе мне нравится: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79894878"/>
              </p:ext>
            </p:extLst>
          </p:nvPr>
        </p:nvGraphicFramePr>
        <p:xfrm>
          <a:off x="877531" y="2348880"/>
          <a:ext cx="7606681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94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vector.com/i/free-vector-vector-sun-album_002221_Su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&amp;Ecy;&amp;mcy;&amp;bcy;&amp;lcy;&amp;iecy;&amp;mcy;&amp;acy; &amp;ncy;&amp;ocy;&amp;vcy;&amp;acy;&amp;yacy;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85392"/>
            <a:ext cx="1080120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252" y="57788"/>
            <a:ext cx="3693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Зимарина</a:t>
            </a:r>
            <a:r>
              <a:rPr lang="ru-RU" sz="1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О.В., Толмачева Е.В., МБОУ ГСШ № 3</a:t>
            </a:r>
            <a:endParaRPr lang="ru-RU" sz="1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2987" y="2170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Мониторинг результатов универсальных учебных действий обучающихся </a:t>
            </a:r>
            <a:r>
              <a:rPr lang="ru-RU" b="1" dirty="0" smtClean="0">
                <a:latin typeface="Bookman Old Style" panose="02050604050505020204" pitchFamily="18" charset="0"/>
              </a:rPr>
              <a:t>с </a:t>
            </a:r>
            <a:r>
              <a:rPr lang="ru-RU" b="1" dirty="0">
                <a:latin typeface="Bookman Old Style" panose="02050604050505020204" pitchFamily="18" charset="0"/>
              </a:rPr>
              <a:t>ОВЗ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98330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Я продолжаю работать над собой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b="1" dirty="0">
                <a:solidFill>
                  <a:srgbClr val="7030A0"/>
                </a:solidFill>
              </a:rPr>
              <a:t>я продолжаю учиться):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10726506"/>
              </p:ext>
            </p:extLst>
          </p:nvPr>
        </p:nvGraphicFramePr>
        <p:xfrm>
          <a:off x="971600" y="2276872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58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vector.com/i/free-vector-vector-sun-album_002221_Su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52" y="57788"/>
            <a:ext cx="3693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Зимарина</a:t>
            </a:r>
            <a:r>
              <a:rPr lang="ru-RU" sz="1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О.В., Толмачева Е.В., МБОУ ГСШ № 3</a:t>
            </a:r>
            <a:endParaRPr lang="ru-RU" sz="1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760" y="363142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Информирование общественности </a:t>
            </a:r>
          </a:p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о результатах участия обучающихся с ОВЗ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в </a:t>
            </a:r>
            <a:r>
              <a:rPr lang="ru-RU" b="1" dirty="0" smtClean="0">
                <a:latin typeface="Bookman Old Style" panose="02050604050505020204" pitchFamily="18" charset="0"/>
              </a:rPr>
              <a:t>различных мероприятий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11116"/>
          <a:stretch/>
        </p:blipFill>
        <p:spPr>
          <a:xfrm>
            <a:off x="112471" y="1268760"/>
            <a:ext cx="8919057" cy="546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vector.com/i/free-vector-vector-sun-album_002221_Su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&amp;Ecy;&amp;mcy;&amp;bcy;&amp;lcy;&amp;iecy;&amp;mcy;&amp;acy; &amp;ncy;&amp;ocy;&amp;vcy;&amp;acy;&amp;yacy;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91719"/>
            <a:ext cx="1080120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252" y="57788"/>
            <a:ext cx="3693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Зимарина</a:t>
            </a:r>
            <a:r>
              <a:rPr lang="ru-RU" sz="1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О.В., Толмачева Е.В., МБОУ ГСШ № 3</a:t>
            </a:r>
            <a:endParaRPr lang="ru-RU" sz="1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118" descr="http://t3.gstatic.com/images?q=tbn:ANd9GcS3g4hQjgQSSeVzCmdFtA_WBKP2Zj1ZiUUHpcMd6_TXJfm-9RnK5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70" y="57788"/>
            <a:ext cx="4548553" cy="315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3933056"/>
            <a:ext cx="61206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u="sng" dirty="0">
                <a:latin typeface="Bookman Old Style" pitchFamily="18" charset="0"/>
              </a:rPr>
              <a:t>Приглашаем </a:t>
            </a:r>
            <a:endParaRPr lang="ru-RU" altLang="ru-RU" sz="2800" b="1" u="sng" dirty="0" smtClean="0">
              <a:latin typeface="Bookman Old Style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u="sng" dirty="0" smtClean="0">
                <a:latin typeface="Bookman Old Style" pitchFamily="18" charset="0"/>
              </a:rPr>
              <a:t>к </a:t>
            </a:r>
            <a:r>
              <a:rPr lang="ru-RU" altLang="ru-RU" sz="2800" b="1" u="sng" dirty="0">
                <a:latin typeface="Bookman Old Style" pitchFamily="18" charset="0"/>
              </a:rPr>
              <a:t>сотрудничеству: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altLang="ru-RU" sz="1400" b="1" u="sng" dirty="0">
              <a:latin typeface="Bookman Old Style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Bookman Old Style" pitchFamily="18" charset="0"/>
              </a:rPr>
              <a:t>Адрес: Волгоградская область, </a:t>
            </a: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Bookman Old Style" pitchFamily="18" charset="0"/>
              </a:rPr>
              <a:t>            </a:t>
            </a:r>
            <a:r>
              <a:rPr lang="ru-RU" altLang="ru-RU" b="1" dirty="0" err="1">
                <a:latin typeface="Bookman Old Style" pitchFamily="18" charset="0"/>
              </a:rPr>
              <a:t>р.п</a:t>
            </a:r>
            <a:r>
              <a:rPr lang="ru-RU" altLang="ru-RU" b="1" dirty="0">
                <a:latin typeface="Bookman Old Style" pitchFamily="18" charset="0"/>
              </a:rPr>
              <a:t>. Городище, ул. </a:t>
            </a:r>
            <a:r>
              <a:rPr lang="ru-RU" altLang="ru-RU" b="1" dirty="0" err="1">
                <a:latin typeface="Bookman Old Style" pitchFamily="18" charset="0"/>
              </a:rPr>
              <a:t>Новоселовская</a:t>
            </a:r>
            <a:r>
              <a:rPr lang="ru-RU" altLang="ru-RU" b="1" dirty="0">
                <a:latin typeface="Bookman Old Style" pitchFamily="18" charset="0"/>
              </a:rPr>
              <a:t>, 5</a:t>
            </a: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Bookman Old Style" pitchFamily="18" charset="0"/>
              </a:rPr>
              <a:t>Телефон: 8(84468) 3-46-50</a:t>
            </a: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latin typeface="Bookman Old Style" pitchFamily="18" charset="0"/>
              </a:rPr>
              <a:t>E-mail: </a:t>
            </a:r>
            <a:r>
              <a:rPr lang="en-US" b="1" dirty="0" smtClean="0">
                <a:latin typeface="Bookman Old Style" panose="02050604050505020204" pitchFamily="18" charset="0"/>
              </a:rPr>
              <a:t>gor-school_3@mail.ru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Bookman Old Style" panose="02050604050505020204" pitchFamily="18" charset="0"/>
              </a:rPr>
              <a:t>Сайт: http://</a:t>
            </a:r>
            <a:r>
              <a:rPr lang="ru-RU" b="1" dirty="0" smtClean="0">
                <a:latin typeface="Bookman Old Style" panose="02050604050505020204" pitchFamily="18" charset="0"/>
              </a:rPr>
              <a:t>gor3.volgogradschool.ru</a:t>
            </a:r>
            <a:endParaRPr lang="ru-RU" altLang="ru-RU" b="1" dirty="0" smtClean="0">
              <a:latin typeface="Bookman Old Style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Bookman Old Style" pitchFamily="18" charset="0"/>
              </a:rPr>
              <a:t>Директор</a:t>
            </a:r>
            <a:r>
              <a:rPr lang="ru-RU" altLang="ru-RU" b="1" dirty="0">
                <a:latin typeface="Bookman Old Style" pitchFamily="18" charset="0"/>
              </a:rPr>
              <a:t>: </a:t>
            </a:r>
            <a:r>
              <a:rPr lang="ru-RU" altLang="ru-RU" b="1" dirty="0" err="1">
                <a:latin typeface="Bookman Old Style" pitchFamily="18" charset="0"/>
              </a:rPr>
              <a:t>Зимарина</a:t>
            </a:r>
            <a:r>
              <a:rPr lang="ru-RU" altLang="ru-RU" b="1" dirty="0">
                <a:latin typeface="Bookman Old Style" pitchFamily="18" charset="0"/>
              </a:rPr>
              <a:t> Ольга Владимировна </a:t>
            </a:r>
            <a:endParaRPr lang="ru-RU" altLang="ru-RU" dirty="0">
              <a:latin typeface="Bookman Old Style" pitchFamily="18" charset="0"/>
            </a:endParaRPr>
          </a:p>
        </p:txBody>
      </p:sp>
      <p:pic>
        <p:nvPicPr>
          <p:cNvPr id="8" name="Picture 2" descr="U:\картинки\e61036d72218a688bcd913746d8216c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4" y="4044586"/>
            <a:ext cx="2124273" cy="260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0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vector.com/i/free-vector-vector-sun-album_002221_Su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&amp;Ecy;&amp;mcy;&amp;bcy;&amp;lcy;&amp;iecy;&amp;mcy;&amp;acy; &amp;ncy;&amp;ocy;&amp;vcy;&amp;acy;&amp;yacy;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91719"/>
            <a:ext cx="1080120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252" y="57788"/>
            <a:ext cx="3693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Зимарина</a:t>
            </a:r>
            <a:r>
              <a:rPr lang="ru-RU" sz="1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О.В., Толмачева Е.В., МБОУ ГСШ № 3</a:t>
            </a:r>
            <a:endParaRPr lang="ru-RU" sz="1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734153"/>
            <a:ext cx="5443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Актуальность и </a:t>
            </a:r>
            <a:r>
              <a:rPr lang="ru-RU" b="1" dirty="0" smtClean="0">
                <a:latin typeface="Bookman Old Style" panose="02050604050505020204" pitchFamily="18" charset="0"/>
              </a:rPr>
              <a:t>практическая </a:t>
            </a:r>
            <a:r>
              <a:rPr lang="ru-RU" b="1" dirty="0">
                <a:latin typeface="Bookman Old Style" panose="02050604050505020204" pitchFamily="18" charset="0"/>
              </a:rPr>
              <a:t>значимость</a:t>
            </a:r>
            <a:endParaRPr lang="ru-RU" dirty="0">
              <a:latin typeface="Bookman Old Style" panose="02050604050505020204" pitchFamily="18" charset="0"/>
            </a:endParaRP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социально-педагогического проекта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7479" y="211278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man Old Style" panose="02050604050505020204" pitchFamily="18" charset="0"/>
              </a:rPr>
              <a:t>о</a:t>
            </a:r>
            <a:r>
              <a:rPr lang="ru-RU" dirty="0" smtClean="0">
                <a:latin typeface="Bookman Old Style" panose="02050604050505020204" pitchFamily="18" charset="0"/>
              </a:rPr>
              <a:t>тсутствие форм и методов работы в рамках внеурочной деятельности образовательной организации, направленных  на реализацию творческих и коммуникативных способностей детей с ограниченными возможностями здоровья.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9" name="Picture 2" descr="http://ic.pics.livejournal.com/morzhik55/66403886/5673/5673_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10" y="3408689"/>
            <a:ext cx="2866532" cy="30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oshkole.ru/upload/editor/images/1005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4432"/>
          <a:stretch/>
        </p:blipFill>
        <p:spPr bwMode="auto">
          <a:xfrm>
            <a:off x="4179556" y="3437142"/>
            <a:ext cx="4420553" cy="298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7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vector.com/i/free-vector-vector-sun-album_002221_Su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&amp;Ecy;&amp;mcy;&amp;bcy;&amp;lcy;&amp;iecy;&amp;mcy;&amp;acy; &amp;ncy;&amp;ocy;&amp;vcy;&amp;acy;&amp;yacy;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91719"/>
            <a:ext cx="1080120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252" y="57788"/>
            <a:ext cx="3693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Зимарина</a:t>
            </a:r>
            <a:r>
              <a:rPr lang="ru-RU" sz="1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О.В., Толмачева Е.В., МБОУ ГСШ № 3</a:t>
            </a:r>
            <a:endParaRPr lang="ru-RU" sz="1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2116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Цель сетевого социально-педагогического проекта</a:t>
            </a:r>
            <a:r>
              <a:rPr lang="ru-RU" b="1" dirty="0" smtClean="0">
                <a:latin typeface="Bookman Old Style" panose="02050604050505020204" pitchFamily="18" charset="0"/>
              </a:rPr>
              <a:t>: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7050" y="1056100"/>
            <a:ext cx="5332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man Old Style" panose="02050604050505020204" pitchFamily="18" charset="0"/>
              </a:rPr>
              <a:t>повысить статус творческих обучающихся с ограниченными возможностями здоровья, в том числе детей-инвалидов в возрасте от 6,5 до 10,5 лет.</a:t>
            </a:r>
          </a:p>
        </p:txBody>
      </p:sp>
      <p:pic>
        <p:nvPicPr>
          <p:cNvPr id="8" name="Рисунок 7" descr="http://www.voi.ru/images/content/11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76" y="2708920"/>
            <a:ext cx="6005768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2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vector.com/i/free-vector-vector-sun-album_002221_Su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&amp;Ecy;&amp;mcy;&amp;bcy;&amp;lcy;&amp;iecy;&amp;mcy;&amp;acy; &amp;ncy;&amp;ocy;&amp;vcy;&amp;acy;&amp;yacy;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91719"/>
            <a:ext cx="1080120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252" y="57788"/>
            <a:ext cx="3693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Зимарина</a:t>
            </a:r>
            <a:r>
              <a:rPr lang="ru-RU" sz="1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О.В., Толмачева Е.В., МБОУ ГСШ № 3</a:t>
            </a:r>
            <a:endParaRPr lang="ru-RU" sz="1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07768" y="211676"/>
            <a:ext cx="4499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Задачи </a:t>
            </a:r>
            <a:r>
              <a:rPr lang="ru-RU" b="1" dirty="0">
                <a:latin typeface="Bookman Old Style" panose="02050604050505020204" pitchFamily="18" charset="0"/>
              </a:rPr>
              <a:t>сетевого социально-педагогического проекта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8171" y="3573016"/>
            <a:ext cx="8028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Bookman Old Style" panose="02050604050505020204" pitchFamily="18" charset="0"/>
              </a:rPr>
              <a:t>совместно с представителями родительской общественности и одаренных обучающихся учреждения организовать и провести мероприятия для детей с ограниченными возможностями здоровья;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Bookman Old Style" panose="02050604050505020204" pitchFamily="18" charset="0"/>
              </a:rPr>
              <a:t>способствовать инициированию, формированию и развитию у детей с ограниченными возможностями здоровья творческих способностей, опыта социально направленного поведения, управления своими поступками, рефлексии и адекватной самооценки;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Bookman Old Style" panose="02050604050505020204" pitchFamily="18" charset="0"/>
              </a:rPr>
              <a:t>инициировать, формировать и развивать коммуникативные  универсальные учебные действия;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Bookman Old Style" panose="02050604050505020204" pitchFamily="18" charset="0"/>
              </a:rPr>
              <a:t>провести </a:t>
            </a:r>
            <a:r>
              <a:rPr lang="ru-RU" sz="1600" dirty="0">
                <a:latin typeface="Bookman Old Style" panose="02050604050505020204" pitchFamily="18" charset="0"/>
              </a:rPr>
              <a:t>мониторинг результативности  мероприятий.</a:t>
            </a:r>
          </a:p>
        </p:txBody>
      </p:sp>
      <p:pic>
        <p:nvPicPr>
          <p:cNvPr id="35842" name="Picture 2" descr="http://filonovschool2013.edusite.ru/images/inklyuziy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91719"/>
            <a:ext cx="3164494" cy="25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vector.com/i/free-vector-vector-sun-album_002221_Su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&amp;Ecy;&amp;mcy;&amp;bcy;&amp;lcy;&amp;iecy;&amp;mcy;&amp;acy; &amp;ncy;&amp;ocy;&amp;vcy;&amp;acy;&amp;yacy;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91719"/>
            <a:ext cx="1080120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252" y="57788"/>
            <a:ext cx="3693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Зимарина</a:t>
            </a:r>
            <a:r>
              <a:rPr lang="ru-RU" sz="1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О.В., Толмачева Е.В., МБОУ ГСШ № 3</a:t>
            </a:r>
            <a:endParaRPr lang="ru-RU" sz="1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6270" y="211676"/>
            <a:ext cx="4897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Этапы сетевого </a:t>
            </a:r>
          </a:p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социально-педагогического проекта 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673" y="2780928"/>
            <a:ext cx="85010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latin typeface="Bookman Old Style" panose="02050604050505020204" pitchFamily="18" charset="0"/>
              </a:rPr>
              <a:t>диагностический – </a:t>
            </a:r>
            <a:r>
              <a:rPr lang="ru-RU" dirty="0">
                <a:latin typeface="Bookman Old Style" panose="02050604050505020204" pitchFamily="18" charset="0"/>
              </a:rPr>
              <a:t>анализ ситуации, сбор базы данных о детях с ОВЗ 1-4-х классов в муниципальных бюджетных общеобразовательных учреждениях </a:t>
            </a:r>
            <a:r>
              <a:rPr lang="ru-RU" dirty="0" err="1">
                <a:latin typeface="Bookman Old Style" panose="02050604050505020204" pitchFamily="18" charset="0"/>
              </a:rPr>
              <a:t>Городищенского</a:t>
            </a:r>
            <a:r>
              <a:rPr lang="ru-RU" dirty="0">
                <a:latin typeface="Bookman Old Style" panose="02050604050505020204" pitchFamily="18" charset="0"/>
              </a:rPr>
              <a:t> муниципального района,  проведение и обработка диагностических исследований, постановка проблемы;</a:t>
            </a:r>
          </a:p>
          <a:p>
            <a:pPr lvl="0" algn="just"/>
            <a:r>
              <a:rPr lang="ru-RU" b="1" dirty="0">
                <a:latin typeface="Bookman Old Style" panose="02050604050505020204" pitchFamily="18" charset="0"/>
              </a:rPr>
              <a:t>подготовительный –</a:t>
            </a:r>
            <a:r>
              <a:rPr lang="ru-RU" dirty="0">
                <a:latin typeface="Bookman Old Style" panose="02050604050505020204" pitchFamily="18" charset="0"/>
              </a:rPr>
              <a:t> подбор инициативной группы, выбор направлений работы, разработка программы и основных мероприятий в рамках реализуемого проекта, анализ условий реализации сетевого проекта;</a:t>
            </a:r>
          </a:p>
          <a:p>
            <a:pPr lvl="0" algn="just"/>
            <a:r>
              <a:rPr lang="ru-RU" b="1" dirty="0">
                <a:latin typeface="Bookman Old Style" panose="02050604050505020204" pitchFamily="18" charset="0"/>
              </a:rPr>
              <a:t>процессуально-содержательный – </a:t>
            </a:r>
            <a:r>
              <a:rPr lang="ru-RU" dirty="0">
                <a:latin typeface="Bookman Old Style" panose="02050604050505020204" pitchFamily="18" charset="0"/>
              </a:rPr>
              <a:t>проведение мероприятий в соответствии с </a:t>
            </a:r>
            <a:r>
              <a:rPr lang="ru-RU" dirty="0" smtClean="0">
                <a:latin typeface="Bookman Old Style" panose="02050604050505020204" pitchFamily="18" charset="0"/>
              </a:rPr>
              <a:t>утвержденным план-графиком;</a:t>
            </a:r>
            <a:endParaRPr lang="ru-RU" dirty="0">
              <a:latin typeface="Bookman Old Style" panose="02050604050505020204" pitchFamily="18" charset="0"/>
            </a:endParaRPr>
          </a:p>
          <a:p>
            <a:pPr lvl="0" algn="just"/>
            <a:r>
              <a:rPr lang="ru-RU" b="1" dirty="0">
                <a:latin typeface="Bookman Old Style" panose="02050604050505020204" pitchFamily="18" charset="0"/>
              </a:rPr>
              <a:t>рефлексивный – </a:t>
            </a:r>
            <a:r>
              <a:rPr lang="ru-RU" dirty="0">
                <a:latin typeface="Bookman Old Style" panose="02050604050505020204" pitchFamily="18" charset="0"/>
              </a:rPr>
              <a:t>анализ проведенной работы на основе диагностических методик.</a:t>
            </a:r>
          </a:p>
        </p:txBody>
      </p:sp>
      <p:pic>
        <p:nvPicPr>
          <p:cNvPr id="33794" name="Picture 2" descr="http://dwppc.dwppcphotography.netdna-cdn.com/wp-content/uploads/2015/12/2016-Grow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19" y="931587"/>
            <a:ext cx="3324622" cy="157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vector.com/i/free-vector-vector-sun-album_002221_Su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&amp;Ecy;&amp;mcy;&amp;bcy;&amp;lcy;&amp;iecy;&amp;mcy;&amp;acy; &amp;ncy;&amp;ocy;&amp;vcy;&amp;acy;&amp;yacy;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91719"/>
            <a:ext cx="1080120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252" y="57788"/>
            <a:ext cx="3693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Зимарина</a:t>
            </a:r>
            <a:r>
              <a:rPr lang="ru-RU" sz="1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О.В., Толмачева Е.В., МБОУ ГСШ № 3</a:t>
            </a:r>
            <a:endParaRPr lang="ru-RU" sz="1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1127" y="180899"/>
            <a:ext cx="361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Методы и приемы </a:t>
            </a:r>
            <a:r>
              <a:rPr lang="ru-RU" b="1" dirty="0" smtClean="0">
                <a:latin typeface="Bookman Old Style" panose="02050604050505020204" pitchFamily="18" charset="0"/>
              </a:rPr>
              <a:t>работы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348880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latin typeface="Bookman Old Style" panose="02050604050505020204" pitchFamily="18" charset="0"/>
              </a:rPr>
              <a:t>с организаторами проекта:</a:t>
            </a:r>
            <a:r>
              <a:rPr lang="ru-RU" dirty="0">
                <a:latin typeface="Bookman Old Style" panose="02050604050505020204" pitchFamily="18" charset="0"/>
              </a:rPr>
              <a:t> коллегиальные формы работы, беседы.</a:t>
            </a:r>
          </a:p>
          <a:p>
            <a:pPr lvl="0" algn="just"/>
            <a:r>
              <a:rPr lang="ru-RU" b="1" dirty="0">
                <a:latin typeface="Bookman Old Style" panose="02050604050505020204" pitchFamily="18" charset="0"/>
              </a:rPr>
              <a:t>с педагогами учреждения:</a:t>
            </a:r>
            <a:r>
              <a:rPr lang="ru-RU" dirty="0">
                <a:latin typeface="Bookman Old Style" panose="02050604050505020204" pitchFamily="18" charset="0"/>
              </a:rPr>
              <a:t> тренинги, семинарские занятия, собеседования.</a:t>
            </a:r>
          </a:p>
          <a:p>
            <a:pPr lvl="0" algn="just"/>
            <a:r>
              <a:rPr lang="ru-RU" b="1" dirty="0">
                <a:latin typeface="Bookman Old Style" panose="02050604050505020204" pitchFamily="18" charset="0"/>
              </a:rPr>
              <a:t>с одаренными обучающимися:</a:t>
            </a:r>
            <a:r>
              <a:rPr lang="ru-RU" dirty="0">
                <a:latin typeface="Bookman Old Style" panose="02050604050505020204" pitchFamily="18" charset="0"/>
              </a:rPr>
              <a:t> тренинги, сравнительный анализ, собеседование, педагогическое сопровождение, </a:t>
            </a:r>
            <a:r>
              <a:rPr lang="ru-RU" dirty="0" err="1">
                <a:latin typeface="Bookman Old Style" panose="02050604050505020204" pitchFamily="18" charset="0"/>
              </a:rPr>
              <a:t>тьюторское</a:t>
            </a:r>
            <a:r>
              <a:rPr lang="ru-RU" dirty="0">
                <a:latin typeface="Bookman Old Style" panose="02050604050505020204" pitchFamily="18" charset="0"/>
              </a:rPr>
              <a:t> сопровождение.</a:t>
            </a:r>
          </a:p>
          <a:p>
            <a:pPr lvl="0" algn="just"/>
            <a:r>
              <a:rPr lang="ru-RU" b="1" dirty="0">
                <a:latin typeface="Bookman Old Style" panose="02050604050505020204" pitchFamily="18" charset="0"/>
              </a:rPr>
              <a:t>с детьми с ограниченными возможностями здоровья:</a:t>
            </a:r>
            <a:r>
              <a:rPr lang="ru-RU" dirty="0">
                <a:latin typeface="Bookman Old Style" panose="02050604050505020204" pitchFamily="18" charset="0"/>
              </a:rPr>
              <a:t> анализ конкретных ситуаций, </a:t>
            </a:r>
            <a:r>
              <a:rPr lang="ru-RU" dirty="0" err="1">
                <a:latin typeface="Bookman Old Style" panose="02050604050505020204" pitchFamily="18" charset="0"/>
              </a:rPr>
              <a:t>тренинговые</a:t>
            </a:r>
            <a:r>
              <a:rPr lang="ru-RU" dirty="0">
                <a:latin typeface="Bookman Old Style" panose="02050604050505020204" pitchFamily="18" charset="0"/>
              </a:rPr>
              <a:t> занятия, создание проблемно-воспитывающих ситуаций по формированию опыта позитивного поведения и созданию ситуации успеха, </a:t>
            </a:r>
            <a:r>
              <a:rPr lang="ru-RU" dirty="0" err="1">
                <a:latin typeface="Bookman Old Style" panose="02050604050505020204" pitchFamily="18" charset="0"/>
              </a:rPr>
              <a:t>тьюторское</a:t>
            </a:r>
            <a:r>
              <a:rPr lang="ru-RU" dirty="0">
                <a:latin typeface="Bookman Old Style" panose="02050604050505020204" pitchFamily="18" charset="0"/>
              </a:rPr>
              <a:t> сопровождение, диагностика.</a:t>
            </a:r>
          </a:p>
          <a:p>
            <a:pPr lvl="0" algn="just"/>
            <a:r>
              <a:rPr lang="ru-RU" b="1" dirty="0">
                <a:latin typeface="Bookman Old Style" panose="02050604050505020204" pitchFamily="18" charset="0"/>
              </a:rPr>
              <a:t>с родителями (законными представителями) обучающихся с ОВЗ:</a:t>
            </a:r>
            <a:r>
              <a:rPr lang="ru-RU" dirty="0">
                <a:latin typeface="Bookman Old Style" panose="02050604050505020204" pitchFamily="18" charset="0"/>
              </a:rPr>
              <a:t> адресная помощь, посещение семей на дому, беседы, диагностические. </a:t>
            </a:r>
          </a:p>
        </p:txBody>
      </p:sp>
      <p:pic>
        <p:nvPicPr>
          <p:cNvPr id="7" name="Рисунок 6" descr="https://vedtver.ru/data/uploads/2015-11/page/57731/941e54e30deb1ae241bf6c7754e0b95c_X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36" y="595081"/>
            <a:ext cx="3281273" cy="1589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2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vector.com/i/free-vector-vector-sun-album_002221_Su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&amp;Ecy;&amp;mcy;&amp;bcy;&amp;lcy;&amp;iecy;&amp;mcy;&amp;acy; &amp;ncy;&amp;ocy;&amp;vcy;&amp;acy;&amp;yacy;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91719"/>
            <a:ext cx="1080120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252" y="57788"/>
            <a:ext cx="3693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Зимарина</a:t>
            </a:r>
            <a:r>
              <a:rPr lang="ru-RU" sz="1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О.В., Толмачева Е.В., МБОУ ГСШ № 3</a:t>
            </a:r>
            <a:endParaRPr lang="ru-RU" sz="1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80899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Направления работы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609033"/>
            <a:ext cx="56886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Bookman Old Style" panose="02050604050505020204" pitchFamily="18" charset="0"/>
              </a:rPr>
              <a:t>Диагностическая </a:t>
            </a:r>
            <a:r>
              <a:rPr lang="ru-RU" dirty="0" smtClean="0">
                <a:latin typeface="Bookman Old Style" panose="02050604050505020204" pitchFamily="18" charset="0"/>
              </a:rPr>
              <a:t>работа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Bookman Old Style" panose="02050604050505020204" pitchFamily="18" charset="0"/>
              </a:rPr>
              <a:t>Коррекционно-развивающая </a:t>
            </a:r>
            <a:r>
              <a:rPr lang="ru-RU" dirty="0" smtClean="0">
                <a:latin typeface="Bookman Old Style" panose="02050604050505020204" pitchFamily="18" charset="0"/>
              </a:rPr>
              <a:t>работа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Bookman Old Style" panose="02050604050505020204" pitchFamily="18" charset="0"/>
              </a:rPr>
              <a:t>Консультативная </a:t>
            </a:r>
            <a:r>
              <a:rPr lang="ru-RU" dirty="0" smtClean="0">
                <a:latin typeface="Bookman Old Style" panose="02050604050505020204" pitchFamily="18" charset="0"/>
              </a:rPr>
              <a:t>работа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Bookman Old Style" panose="02050604050505020204" pitchFamily="18" charset="0"/>
              </a:rPr>
              <a:t>Информационно-просветительская </a:t>
            </a:r>
            <a:r>
              <a:rPr lang="ru-RU" dirty="0" smtClean="0">
                <a:latin typeface="Bookman Old Style" panose="02050604050505020204" pitchFamily="18" charset="0"/>
              </a:rPr>
              <a:t>работа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Bookman Old Style" panose="02050604050505020204" pitchFamily="18" charset="0"/>
              </a:rPr>
              <a:t>Социально-педагогическая работа </a:t>
            </a:r>
          </a:p>
        </p:txBody>
      </p:sp>
      <p:pic>
        <p:nvPicPr>
          <p:cNvPr id="28674" name="Picture 2" descr="http://www.licey2-nv.ru/info/roditel/inclusive/incob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95" y="2924944"/>
            <a:ext cx="7005210" cy="36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vector.com/i/free-vector-vector-sun-album_002221_Su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&amp;Ecy;&amp;mcy;&amp;bcy;&amp;lcy;&amp;iecy;&amp;mcy;&amp;acy; &amp;ncy;&amp;ocy;&amp;vcy;&amp;acy;&amp;yacy;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91719"/>
            <a:ext cx="1080120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252" y="57788"/>
            <a:ext cx="3693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Зимарина</a:t>
            </a:r>
            <a:r>
              <a:rPr lang="ru-RU" sz="1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О.В., Толмачева Е.В., МБОУ ГСШ № 3</a:t>
            </a:r>
            <a:endParaRPr lang="ru-RU" sz="1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141" y="1916832"/>
            <a:ext cx="79233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Bookman Old Style" panose="02050604050505020204" pitchFamily="18" charset="0"/>
              </a:rPr>
              <a:t>Акция «Солнечные дети».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Bookman Old Style" panose="02050604050505020204" pitchFamily="18" charset="0"/>
              </a:rPr>
              <a:t>Открытый </a:t>
            </a:r>
            <a:r>
              <a:rPr lang="ru-RU" dirty="0">
                <a:latin typeface="Bookman Old Style" panose="02050604050505020204" pitchFamily="18" charset="0"/>
              </a:rPr>
              <a:t>фестиваль-конкурс творческих достижений детей с ограниченными возможностями </a:t>
            </a:r>
            <a:r>
              <a:rPr lang="ru-RU" dirty="0" smtClean="0">
                <a:latin typeface="Bookman Old Style" panose="02050604050505020204" pitchFamily="18" charset="0"/>
              </a:rPr>
              <a:t>ребенка</a:t>
            </a:r>
            <a:r>
              <a:rPr lang="ru-RU" dirty="0">
                <a:latin typeface="Bookman Old Style" panose="02050604050505020204" pitchFamily="18" charset="0"/>
              </a:rPr>
              <a:t>.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Bookman Old Style" panose="02050604050505020204" pitchFamily="18" charset="0"/>
              </a:rPr>
              <a:t>День </a:t>
            </a:r>
            <a:r>
              <a:rPr lang="ru-RU" dirty="0">
                <a:latin typeface="Bookman Old Style" panose="02050604050505020204" pitchFamily="18" charset="0"/>
              </a:rPr>
              <a:t>творческого ребенка с </a:t>
            </a:r>
            <a:r>
              <a:rPr lang="ru-RU" dirty="0" smtClean="0">
                <a:latin typeface="Bookman Old Style" panose="02050604050505020204" pitchFamily="18" charset="0"/>
              </a:rPr>
              <a:t>ОВЗ</a:t>
            </a:r>
            <a:r>
              <a:rPr lang="ru-RU" dirty="0">
                <a:latin typeface="Bookman Old Style" panose="02050604050505020204" pitchFamily="18" charset="0"/>
              </a:rPr>
              <a:t>.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Bookman Old Style" panose="02050604050505020204" pitchFamily="18" charset="0"/>
              </a:rPr>
              <a:t>Тренинговые</a:t>
            </a:r>
            <a:r>
              <a:rPr lang="ru-RU" dirty="0" smtClean="0">
                <a:latin typeface="Bookman Old Style" panose="02050604050505020204" pitchFamily="18" charset="0"/>
              </a:rPr>
              <a:t> занятия.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Bookman Old Style" panose="02050604050505020204" pitchFamily="18" charset="0"/>
              </a:rPr>
              <a:t>Участие в региональном проекте «</a:t>
            </a:r>
            <a:r>
              <a:rPr lang="ru-RU" dirty="0" err="1" smtClean="0">
                <a:latin typeface="Bookman Old Style" panose="02050604050505020204" pitchFamily="18" charset="0"/>
              </a:rPr>
              <a:t>Литрес</a:t>
            </a:r>
            <a:r>
              <a:rPr lang="ru-RU" dirty="0" smtClean="0">
                <a:latin typeface="Bookman Old Style" panose="02050604050505020204" pitchFamily="18" charset="0"/>
              </a:rPr>
              <a:t>-Школа».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Bookman Old Style" panose="02050604050505020204" pitchFamily="18" charset="0"/>
              </a:rPr>
              <a:t>Встречи с интересными людьми и т.д.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568553"/>
            <a:ext cx="5011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Ключевые мероприятия </a:t>
            </a:r>
            <a:r>
              <a:rPr lang="ru-RU" b="1" dirty="0">
                <a:latin typeface="Bookman Old Style" panose="02050604050505020204" pitchFamily="18" charset="0"/>
              </a:rPr>
              <a:t>сетевого </a:t>
            </a:r>
            <a:r>
              <a:rPr lang="ru-RU" b="1" dirty="0" smtClean="0">
                <a:latin typeface="Bookman Old Style" panose="02050604050505020204" pitchFamily="18" charset="0"/>
              </a:rPr>
              <a:t>социально-педагогического проекта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9" name="Picture 2" descr="http://www.kznportal.ru/www2/kazannews/im_3_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4" y="4149080"/>
            <a:ext cx="3749269" cy="24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Z:\Фото с праздников\2014-2015 уч. год\Лагерь 2015\день солнца\100CANON\IMG_017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7206" r="8593" b="9420"/>
          <a:stretch/>
        </p:blipFill>
        <p:spPr bwMode="auto">
          <a:xfrm>
            <a:off x="4896036" y="4141440"/>
            <a:ext cx="3966944" cy="2478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2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vector.com/i/free-vector-vector-sun-album_002221_Su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&amp;Ecy;&amp;mcy;&amp;bcy;&amp;lcy;&amp;iecy;&amp;mcy;&amp;acy; &amp;ncy;&amp;ocy;&amp;vcy;&amp;acy;&amp;yacy;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91719"/>
            <a:ext cx="1080120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252" y="57788"/>
            <a:ext cx="3693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Зимарина</a:t>
            </a:r>
            <a:r>
              <a:rPr lang="ru-RU" sz="1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О.В., Толмачева Е.В., МБОУ ГСШ № 3</a:t>
            </a:r>
            <a:endParaRPr lang="ru-RU" sz="1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586" y="2118257"/>
            <a:ext cx="8467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Bookman Old Style" panose="02050604050505020204" pitchFamily="18" charset="0"/>
              </a:rPr>
              <a:t>Обновление локальных нормативных актов учреждения в части инклюзивного образования и системы поощрения участников образовательных отношений учреждения.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Bookman Old Style" panose="02050604050505020204" pitchFamily="18" charset="0"/>
              </a:rPr>
              <a:t>Мероприятия по повышению уровня квалификации педагогических работников на уровне учреждения.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Bookman Old Style" panose="02050604050505020204" pitchFamily="18" charset="0"/>
              </a:rPr>
              <a:t>Диагностический инструментарий.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Bookman Old Style" panose="02050604050505020204" pitchFamily="18" charset="0"/>
              </a:rPr>
              <a:t>Сценарии мероприятий для обучающихся с ограниченными возможностями здоровья.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1930" y="990439"/>
            <a:ext cx="5371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Результаты деятельности учреждения: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11" name="Рисунок 10" descr="C:\Users\Murzilka\Desktop\Для обработки\Совсем новая папка\ВСЯКАЯ ФИГНЯ\МУСОРКА\2010-2011 учебный год\Дипломы, грамоты\Значок тьютор школы 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26581"/>
            <a:ext cx="266429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ttp://sotsproekt-ryazan.ru/sites/default/files/articles/ddc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288031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2D050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685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Murzilka</cp:lastModifiedBy>
  <cp:revision>30</cp:revision>
  <dcterms:created xsi:type="dcterms:W3CDTF">2014-07-07T16:28:21Z</dcterms:created>
  <dcterms:modified xsi:type="dcterms:W3CDTF">2017-04-09T18:34:18Z</dcterms:modified>
</cp:coreProperties>
</file>